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9" r:id="rId5"/>
    <p:sldMasterId id="2147483657" r:id="rId6"/>
    <p:sldMasterId id="2147483681" r:id="rId7"/>
  </p:sldMasterIdLst>
  <p:notesMasterIdLst>
    <p:notesMasterId r:id="rId27"/>
  </p:notesMasterIdLst>
  <p:handoutMasterIdLst>
    <p:handoutMasterId r:id="rId28"/>
  </p:handoutMasterIdLst>
  <p:sldIdLst>
    <p:sldId id="266" r:id="rId8"/>
    <p:sldId id="343" r:id="rId9"/>
    <p:sldId id="340" r:id="rId10"/>
    <p:sldId id="344" r:id="rId11"/>
    <p:sldId id="349" r:id="rId12"/>
    <p:sldId id="347" r:id="rId13"/>
    <p:sldId id="358" r:id="rId14"/>
    <p:sldId id="350" r:id="rId15"/>
    <p:sldId id="351" r:id="rId16"/>
    <p:sldId id="354" r:id="rId17"/>
    <p:sldId id="355" r:id="rId18"/>
    <p:sldId id="352" r:id="rId19"/>
    <p:sldId id="353" r:id="rId20"/>
    <p:sldId id="356" r:id="rId21"/>
    <p:sldId id="359" r:id="rId22"/>
    <p:sldId id="362" r:id="rId23"/>
    <p:sldId id="361" r:id="rId24"/>
    <p:sldId id="360" r:id="rId25"/>
    <p:sldId id="363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3979" autoAdjust="0"/>
  </p:normalViewPr>
  <p:slideViewPr>
    <p:cSldViewPr snapToGrid="0" snapToObjects="1">
      <p:cViewPr varScale="1">
        <p:scale>
          <a:sx n="65" d="100"/>
          <a:sy n="65" d="100"/>
        </p:scale>
        <p:origin x="168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-3048" y="-11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100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100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C9AF7-5482-5045-B3EF-9B1F7562495D}" type="slidenum">
              <a:rPr lang="en-US" sz="1100" smtClean="0">
                <a:latin typeface="Trebuchet MS" pitchFamily="34" charset="0"/>
              </a:rPr>
              <a:t>‹#›</a:t>
            </a:fld>
            <a:endParaRPr lang="en-US" sz="1100" dirty="0">
              <a:latin typeface="Trebuchet MS" pitchFamily="34" charset="0"/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8BCB5-A5B3-4A75-89B4-0A560FA2EB69}" type="datetime1">
              <a:rPr lang="fi-FI" sz="1100" smtClean="0">
                <a:latin typeface="Trebuchet MS" pitchFamily="34" charset="0"/>
              </a:rPr>
              <a:t>28.8.2019</a:t>
            </a:fld>
            <a:endParaRPr lang="fi-FI" sz="11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49145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latin typeface="Trebuchet MS" pitchFamily="34" charset="0"/>
              </a:defRPr>
            </a:lvl1pPr>
          </a:lstStyle>
          <a:p>
            <a:fld id="{8852D487-2BD1-41BE-95CF-5ADEE4504EAE}" type="datetime1">
              <a:rPr lang="fi-FI" smtClean="0"/>
              <a:pPr/>
              <a:t>28.8.2019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Trebuchet MS" pitchFamily="34" charset="0"/>
              </a:defRPr>
            </a:lvl1pPr>
          </a:lstStyle>
          <a:p>
            <a:fld id="{1099E747-E921-0C4C-A602-DE91D4C435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690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defTabSz="457200" rtl="0" eaLnBrk="1" latinLnBrk="0" hangingPunct="1">
      <a:defRPr sz="11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852D487-2BD1-41BE-95CF-5ADEE4504EAE}" type="datetime1">
              <a:rPr lang="fi-FI" smtClean="0"/>
              <a:pPr/>
              <a:t>28.8.2019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9E747-E921-0C4C-A602-DE91D4C435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0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sp>
        <p:nvSpPr>
          <p:cNvPr id="8" name="Date Placeholder 2"/>
          <p:cNvSpPr txBox="1">
            <a:spLocks/>
          </p:cNvSpPr>
          <p:nvPr userDrawn="1"/>
        </p:nvSpPr>
        <p:spPr>
          <a:xfrm>
            <a:off x="92786" y="6626290"/>
            <a:ext cx="158597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FFFFFF"/>
                </a:solidFill>
                <a:latin typeface="Trebuchet MS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i-FI" dirty="0">
              <a:cs typeface="Trebuchet MS"/>
            </a:endParaRP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602040" y="6632845"/>
            <a:ext cx="589739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rgbClr val="FFFFFF"/>
                </a:solidFill>
                <a:latin typeface="Trebuchet MS"/>
                <a:ea typeface="+mn-ea"/>
                <a:cs typeface="Trebuchet M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i-FI" dirty="0" smtClean="0"/>
              <a:t>www.laurea.fi</a:t>
            </a:r>
            <a:endParaRPr lang="fi-FI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0" y="6580146"/>
            <a:ext cx="146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900" noProof="0" dirty="0"/>
          </a:p>
        </p:txBody>
      </p:sp>
      <p:pic>
        <p:nvPicPr>
          <p:cNvPr id="16" name="Picture 15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809" y="753326"/>
            <a:ext cx="1098470" cy="1233576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1814"/>
            <a:ext cx="6400800" cy="2120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Alaotsikko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73498"/>
            <a:ext cx="7772400" cy="107840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4400"/>
            </a:lvl2pPr>
          </a:lstStyle>
          <a:p>
            <a:pPr lvl="0"/>
            <a:r>
              <a:rPr lang="en-US" dirty="0" err="1" smtClean="0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7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3737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41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7343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927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1234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6794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0330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0072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7363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248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1273"/>
            <a:ext cx="6999956" cy="90252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r>
              <a:rPr lang="fi-FI" dirty="0" smtClean="0"/>
              <a:t>Otsikko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69768"/>
            <a:ext cx="6999956" cy="4188527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742950" indent="-285750">
              <a:buSzPct val="100000"/>
              <a:buFontTx/>
              <a:buBlip>
                <a:blip r:embed="rId3"/>
              </a:buBlip>
              <a:defRPr sz="2200">
                <a:solidFill>
                  <a:schemeClr val="tx1"/>
                </a:solidFill>
                <a:latin typeface="Trebuchet MS"/>
                <a:cs typeface="Trebuchet MS"/>
              </a:defRPr>
            </a:lvl2pPr>
            <a:lvl3pPr marL="1143000" indent="-228600">
              <a:buSzPct val="100000"/>
              <a:buFontTx/>
              <a:buBlip>
                <a:blip r:embed="rId3"/>
              </a:buBlip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3pPr>
            <a:lvl4pPr marL="1600200" indent="-228600">
              <a:buSzPct val="100000"/>
              <a:buFontTx/>
              <a:buBlip>
                <a:blip r:embed="rId3"/>
              </a:buBlip>
              <a:defRPr sz="16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SzPct val="100000"/>
              <a:buFontTx/>
              <a:buBlip>
                <a:blip r:embed="rId3"/>
              </a:buBlip>
              <a:defRPr sz="1400">
                <a:solidFill>
                  <a:schemeClr val="tx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fi-FI" dirty="0" smtClean="0"/>
              <a:t>Teksti</a:t>
            </a:r>
          </a:p>
          <a:p>
            <a:pPr lvl="1"/>
            <a:r>
              <a:rPr lang="fi-FI" dirty="0" smtClean="0"/>
              <a:t>Teksti</a:t>
            </a:r>
          </a:p>
          <a:p>
            <a:pPr lvl="2"/>
            <a:r>
              <a:rPr lang="fi-FI" dirty="0" smtClean="0"/>
              <a:t>Teksti</a:t>
            </a:r>
          </a:p>
          <a:p>
            <a:pPr lvl="3"/>
            <a:r>
              <a:rPr lang="fi-FI" dirty="0" smtClean="0"/>
              <a:t>Teksti</a:t>
            </a:r>
          </a:p>
          <a:p>
            <a:pPr lvl="4"/>
            <a:r>
              <a:rPr lang="fi-FI" dirty="0" smtClean="0"/>
              <a:t>Teksti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latin typeface="Trebuchet MS"/>
                <a:cs typeface="Trebuchet MS"/>
              </a:rPr>
              <a:pPr/>
              <a:t>‹#›</a:t>
            </a:fld>
            <a:endParaRPr lang="en-US" sz="900" dirty="0"/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27.10.2015</a:t>
            </a:r>
            <a:endParaRPr lang="fi-FI" dirty="0"/>
          </a:p>
        </p:txBody>
      </p:sp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5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1273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1943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4850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6062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1733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35207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7000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sp>
        <p:nvSpPr>
          <p:cNvPr id="8" name="Date Placeholder 2"/>
          <p:cNvSpPr txBox="1">
            <a:spLocks/>
          </p:cNvSpPr>
          <p:nvPr userDrawn="1"/>
        </p:nvSpPr>
        <p:spPr>
          <a:xfrm>
            <a:off x="92786" y="6626290"/>
            <a:ext cx="158597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FFFFFF"/>
                </a:solidFill>
                <a:latin typeface="Trebuchet MS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i-FI" dirty="0">
              <a:cs typeface="Trebuchet MS"/>
            </a:endParaRP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602040" y="6632845"/>
            <a:ext cx="5897390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rgbClr val="FFFFFF"/>
                </a:solidFill>
                <a:latin typeface="Trebuchet MS"/>
                <a:ea typeface="+mn-ea"/>
                <a:cs typeface="Trebuchet M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i-FI" dirty="0" smtClean="0"/>
              <a:t>www.laurea.fi</a:t>
            </a:r>
            <a:endParaRPr lang="fi-FI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0" y="6580146"/>
            <a:ext cx="1462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Trebuchet MS"/>
                <a:ea typeface="+mn-ea"/>
                <a:cs typeface="Trebuchet M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900" dirty="0">
              <a:solidFill>
                <a:prstClr val="white"/>
              </a:solidFill>
            </a:endParaRPr>
          </a:p>
        </p:txBody>
      </p:sp>
      <p:pic>
        <p:nvPicPr>
          <p:cNvPr id="16" name="Picture 15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809" y="753326"/>
            <a:ext cx="1098470" cy="1233576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1814"/>
            <a:ext cx="6400800" cy="2120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Alaotsikko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73498"/>
            <a:ext cx="7772400" cy="107840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4400"/>
            </a:lvl2pPr>
          </a:lstStyle>
          <a:p>
            <a:pPr lvl="0"/>
            <a:r>
              <a:rPr lang="en-US" dirty="0" err="1" smtClean="0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82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1273"/>
            <a:ext cx="6999956" cy="90252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r>
              <a:rPr lang="fi-FI" dirty="0" smtClean="0"/>
              <a:t>Otsikko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69768"/>
            <a:ext cx="6999956" cy="4188527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3"/>
              </a:buBlip>
              <a:defRPr sz="240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742950" indent="-285750">
              <a:buSzPct val="100000"/>
              <a:buFontTx/>
              <a:buBlip>
                <a:blip r:embed="rId3"/>
              </a:buBlip>
              <a:defRPr sz="2200">
                <a:solidFill>
                  <a:schemeClr val="tx1"/>
                </a:solidFill>
                <a:latin typeface="Trebuchet MS"/>
                <a:cs typeface="Trebuchet MS"/>
              </a:defRPr>
            </a:lvl2pPr>
            <a:lvl3pPr marL="1143000" indent="-228600">
              <a:buSzPct val="100000"/>
              <a:buFontTx/>
              <a:buBlip>
                <a:blip r:embed="rId3"/>
              </a:buBlip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3pPr>
            <a:lvl4pPr marL="1600200" indent="-228600">
              <a:buSzPct val="100000"/>
              <a:buFontTx/>
              <a:buBlip>
                <a:blip r:embed="rId3"/>
              </a:buBlip>
              <a:defRPr sz="16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SzPct val="100000"/>
              <a:buFontTx/>
              <a:buBlip>
                <a:blip r:embed="rId3"/>
              </a:buBlip>
              <a:defRPr sz="1400">
                <a:solidFill>
                  <a:schemeClr val="tx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fi-FI" dirty="0" smtClean="0"/>
              <a:t>Teksti</a:t>
            </a:r>
          </a:p>
          <a:p>
            <a:pPr lvl="1"/>
            <a:r>
              <a:rPr lang="fi-FI" dirty="0" smtClean="0"/>
              <a:t>Teksti</a:t>
            </a:r>
          </a:p>
          <a:p>
            <a:pPr lvl="2"/>
            <a:r>
              <a:rPr lang="fi-FI" dirty="0" smtClean="0"/>
              <a:t>Teksti</a:t>
            </a:r>
          </a:p>
          <a:p>
            <a:pPr lvl="3"/>
            <a:r>
              <a:rPr lang="fi-FI" dirty="0" smtClean="0"/>
              <a:t>Teksti</a:t>
            </a:r>
          </a:p>
          <a:p>
            <a:pPr lvl="4"/>
            <a:r>
              <a:rPr lang="fi-FI" dirty="0" smtClean="0"/>
              <a:t>Teksti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cs typeface="Trebuchet MS"/>
              </a:rPr>
              <a:pPr/>
              <a:t>‹#›</a:t>
            </a:fld>
            <a:endParaRPr lang="en-US" sz="900" dirty="0">
              <a:solidFill>
                <a:srgbClr val="003464"/>
              </a:solidFill>
            </a:endParaRP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11.9.2015</a:t>
            </a:r>
            <a:endParaRPr lang="fi-FI" dirty="0"/>
          </a:p>
        </p:txBody>
      </p:sp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5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63880" y="833606"/>
            <a:ext cx="6893276" cy="80518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cs typeface="Trebuchet MS"/>
              </a:rPr>
              <a:pPr/>
              <a:t>‹#›</a:t>
            </a:fld>
            <a:endParaRPr lang="en-US" sz="900" dirty="0">
              <a:solidFill>
                <a:srgbClr val="003464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3880" y="1995055"/>
            <a:ext cx="4021971" cy="4280020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4"/>
              </a:buBlip>
              <a:defRPr sz="240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742950" indent="-285750">
              <a:buSzPct val="100000"/>
              <a:buFontTx/>
              <a:buBlip>
                <a:blip r:embed="rId4"/>
              </a:buBlip>
              <a:defRPr sz="2200">
                <a:solidFill>
                  <a:schemeClr val="tx1"/>
                </a:solidFill>
                <a:latin typeface="Trebuchet MS"/>
                <a:cs typeface="Trebuchet MS"/>
              </a:defRPr>
            </a:lvl2pPr>
            <a:lvl3pPr marL="1143000" indent="-228600">
              <a:buSzPct val="100000"/>
              <a:buFontTx/>
              <a:buBlip>
                <a:blip r:embed="rId4"/>
              </a:buBlip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3pPr>
            <a:lvl4pPr marL="1600200" indent="-228600">
              <a:buSzPct val="100000"/>
              <a:buFontTx/>
              <a:buBlip>
                <a:blip r:embed="rId4"/>
              </a:buBlip>
              <a:defRPr sz="16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SzPct val="100000"/>
              <a:buFontTx/>
              <a:buBlip>
                <a:blip r:embed="rId4"/>
              </a:buBlip>
              <a:defRPr sz="1400">
                <a:solidFill>
                  <a:schemeClr val="tx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fi-FI" dirty="0" smtClean="0"/>
              <a:t>Teksti</a:t>
            </a:r>
          </a:p>
          <a:p>
            <a:pPr lvl="1"/>
            <a:r>
              <a:rPr lang="fi-FI" dirty="0" smtClean="0"/>
              <a:t>Teksti</a:t>
            </a:r>
          </a:p>
          <a:p>
            <a:pPr lvl="2"/>
            <a:r>
              <a:rPr lang="fi-FI" dirty="0" smtClean="0"/>
              <a:t>Teksti</a:t>
            </a:r>
          </a:p>
          <a:p>
            <a:pPr lvl="3"/>
            <a:r>
              <a:rPr lang="fi-FI" dirty="0" smtClean="0"/>
              <a:t>Teksti</a:t>
            </a:r>
          </a:p>
          <a:p>
            <a:pPr lvl="4"/>
            <a:r>
              <a:rPr lang="fi-FI" dirty="0" smtClean="0"/>
              <a:t>Teksti</a:t>
            </a:r>
            <a:endParaRPr lang="en-US" dirty="0"/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21.5.2015</a:t>
            </a:r>
            <a:endParaRPr lang="fi-FI" dirty="0"/>
          </a:p>
        </p:txBody>
      </p:sp>
      <p:sp>
        <p:nvSpPr>
          <p:cNvPr id="14" name="Kuvan paikkamerkki 13"/>
          <p:cNvSpPr>
            <a:spLocks noGrp="1"/>
          </p:cNvSpPr>
          <p:nvPr>
            <p:ph type="pic" sz="quarter" idx="11"/>
          </p:nvPr>
        </p:nvSpPr>
        <p:spPr>
          <a:xfrm>
            <a:off x="4764413" y="1990413"/>
            <a:ext cx="3786187" cy="4284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6516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63880" y="833606"/>
            <a:ext cx="6893276" cy="80518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latin typeface="Trebuchet MS"/>
                <a:cs typeface="Trebuchet MS"/>
              </a:rPr>
              <a:pPr/>
              <a:t>‹#›</a:t>
            </a:fld>
            <a:endParaRPr lang="en-US" sz="9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3880" y="1995055"/>
            <a:ext cx="4021971" cy="4280020"/>
          </a:xfrm>
          <a:prstGeom prst="rect">
            <a:avLst/>
          </a:prstGeom>
        </p:spPr>
        <p:txBody>
          <a:bodyPr/>
          <a:lstStyle>
            <a:lvl1pPr marL="342900" indent="-342900">
              <a:buSzPct val="100000"/>
              <a:buFontTx/>
              <a:buBlip>
                <a:blip r:embed="rId4"/>
              </a:buBlip>
              <a:defRPr sz="240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742950" indent="-285750">
              <a:buSzPct val="100000"/>
              <a:buFontTx/>
              <a:buBlip>
                <a:blip r:embed="rId4"/>
              </a:buBlip>
              <a:defRPr sz="2200">
                <a:solidFill>
                  <a:schemeClr val="tx1"/>
                </a:solidFill>
                <a:latin typeface="Trebuchet MS"/>
                <a:cs typeface="Trebuchet MS"/>
              </a:defRPr>
            </a:lvl2pPr>
            <a:lvl3pPr marL="1143000" indent="-228600">
              <a:buSzPct val="100000"/>
              <a:buFontTx/>
              <a:buBlip>
                <a:blip r:embed="rId4"/>
              </a:buBlip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3pPr>
            <a:lvl4pPr marL="1600200" indent="-228600">
              <a:buSzPct val="100000"/>
              <a:buFontTx/>
              <a:buBlip>
                <a:blip r:embed="rId4"/>
              </a:buBlip>
              <a:defRPr sz="16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SzPct val="100000"/>
              <a:buFontTx/>
              <a:buBlip>
                <a:blip r:embed="rId4"/>
              </a:buBlip>
              <a:defRPr sz="1400">
                <a:solidFill>
                  <a:schemeClr val="tx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fi-FI" dirty="0" smtClean="0"/>
              <a:t>Teksti</a:t>
            </a:r>
          </a:p>
          <a:p>
            <a:pPr lvl="1"/>
            <a:r>
              <a:rPr lang="fi-FI" dirty="0" smtClean="0"/>
              <a:t>Teksti</a:t>
            </a:r>
          </a:p>
          <a:p>
            <a:pPr lvl="2"/>
            <a:r>
              <a:rPr lang="fi-FI" dirty="0" smtClean="0"/>
              <a:t>Teksti</a:t>
            </a:r>
          </a:p>
          <a:p>
            <a:pPr lvl="3"/>
            <a:r>
              <a:rPr lang="fi-FI" dirty="0" smtClean="0"/>
              <a:t>Teksti</a:t>
            </a:r>
          </a:p>
          <a:p>
            <a:pPr lvl="4"/>
            <a:r>
              <a:rPr lang="fi-FI" dirty="0" smtClean="0"/>
              <a:t>Teksti</a:t>
            </a:r>
            <a:endParaRPr lang="en-US" dirty="0"/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15.1.2015</a:t>
            </a:r>
            <a:endParaRPr lang="fi-FI" dirty="0"/>
          </a:p>
        </p:txBody>
      </p:sp>
      <p:sp>
        <p:nvSpPr>
          <p:cNvPr id="14" name="Kuvan paikkamerkki 13"/>
          <p:cNvSpPr>
            <a:spLocks noGrp="1"/>
          </p:cNvSpPr>
          <p:nvPr>
            <p:ph type="pic" sz="quarter" idx="11"/>
          </p:nvPr>
        </p:nvSpPr>
        <p:spPr>
          <a:xfrm>
            <a:off x="4764413" y="1990413"/>
            <a:ext cx="3786187" cy="4284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8320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cs typeface="Trebuchet MS"/>
              </a:rPr>
              <a:pPr/>
              <a:t>‹#›</a:t>
            </a:fld>
            <a:endParaRPr lang="en-US" sz="900" dirty="0">
              <a:solidFill>
                <a:srgbClr val="003464"/>
              </a:solidFill>
            </a:endParaRPr>
          </a:p>
        </p:txBody>
      </p:sp>
      <p:sp>
        <p:nvSpPr>
          <p:cNvPr id="10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fld id="{DE4B0952-8C4E-465C-9961-AD1203A5ED9E}" type="datetime1">
              <a:rPr lang="fi-FI" smtClean="0"/>
              <a:t>10.1.2016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333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unnistepalkki_192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20" y="6671605"/>
            <a:ext cx="9195694" cy="221590"/>
          </a:xfrm>
          <a:prstGeom prst="rect">
            <a:avLst/>
          </a:prstGeom>
        </p:spPr>
      </p:pic>
      <p:pic>
        <p:nvPicPr>
          <p:cNvPr id="11" name="Picture 10" descr="Logo_pysty_fi_brandilupauksella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124" y="273600"/>
            <a:ext cx="874220" cy="98174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755632" y="6651255"/>
            <a:ext cx="399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8988BC-8D27-8F4D-A752-D2342575F23B}" type="slidenum">
              <a:rPr lang="en-US" sz="900" smtClean="0">
                <a:solidFill>
                  <a:srgbClr val="FFFFFF"/>
                </a:solidFill>
                <a:latin typeface="Trebuchet MS"/>
                <a:cs typeface="Trebuchet MS"/>
              </a:rPr>
              <a:pPr/>
              <a:t>‹#›</a:t>
            </a:fld>
            <a:endParaRPr lang="en-US" sz="900" dirty="0"/>
          </a:p>
        </p:txBody>
      </p:sp>
      <p:sp>
        <p:nvSpPr>
          <p:cNvPr id="10" name="Tekstin paikkamerkki 13"/>
          <p:cNvSpPr>
            <a:spLocks noGrp="1"/>
          </p:cNvSpPr>
          <p:nvPr>
            <p:ph type="body" sz="quarter" idx="10" hasCustomPrompt="1"/>
          </p:nvPr>
        </p:nvSpPr>
        <p:spPr>
          <a:xfrm>
            <a:off x="7695426" y="6655977"/>
            <a:ext cx="782248" cy="2041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fld id="{DE4B0952-8C4E-465C-9961-AD1203A5ED9E}" type="datetime1">
              <a:rPr lang="fi-FI" smtClean="0"/>
              <a:t>10.1.2016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498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333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8921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7062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84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163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5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A2A55-6BDB-4E16-BAA1-E1ECAA4B6EBB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4E7F-E329-4AEA-B7D3-3DECD731593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64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EFB6-1BFE-454F-8DBF-C3B41DB20C86}" type="datetimeFigureOut">
              <a:rPr lang="fi-FI" smtClean="0"/>
              <a:t>28.8.2019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9F87C-4CFB-4C32-9454-71256BF3440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635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3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Itsensä johtaminen osana hyvinvointia</a:t>
            </a:r>
          </a:p>
          <a:p>
            <a:r>
              <a:rPr lang="en-US" sz="2000" i="1" dirty="0" smtClean="0"/>
              <a:t>Maija-Leena Kukkonen</a:t>
            </a:r>
          </a:p>
          <a:p>
            <a:r>
              <a:rPr lang="en-US" sz="2000" i="1" dirty="0" err="1" smtClean="0"/>
              <a:t>Kevät</a:t>
            </a:r>
            <a:r>
              <a:rPr lang="en-US" sz="2000" i="1" smtClean="0"/>
              <a:t> 2019</a:t>
            </a:r>
            <a:endParaRPr lang="en-US" sz="2000" i="1" dirty="0" smtClean="0"/>
          </a:p>
          <a:p>
            <a:endParaRPr lang="en-US" sz="2000" i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SelfCamp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7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1273"/>
            <a:ext cx="6999956" cy="50591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Mieli (mind)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24000"/>
            <a:ext cx="6999956" cy="4734296"/>
          </a:xfrm>
        </p:spPr>
        <p:txBody>
          <a:bodyPr/>
          <a:lstStyle/>
          <a:p>
            <a:r>
              <a:rPr lang="fi-FI" sz="2000" dirty="0" smtClean="0"/>
              <a:t>Tunteet, ajatukset, tahto, pyrkimykset, ymmärrys, järki, henki, sielu, persoonallisuus, halu, intentio (tarkoitus)…</a:t>
            </a:r>
          </a:p>
          <a:p>
            <a:r>
              <a:rPr lang="fi-FI" sz="2000" dirty="0" smtClean="0"/>
              <a:t>Mieli –käsitteelle ei löydy yhtenäistä määritelmää</a:t>
            </a:r>
          </a:p>
          <a:p>
            <a:r>
              <a:rPr lang="fi-FI" sz="2000" dirty="0" smtClean="0"/>
              <a:t>Psykologiassa se rajataan: tunteet, tahto ja ajatukset</a:t>
            </a:r>
          </a:p>
          <a:p>
            <a:r>
              <a:rPr lang="fi-FI" sz="2000" dirty="0" smtClean="0"/>
              <a:t>Aivot ovat mielen toimintaelin!</a:t>
            </a:r>
          </a:p>
          <a:p>
            <a:r>
              <a:rPr lang="fi-FI" sz="2000" dirty="0" smtClean="0"/>
              <a:t>Aineeton/aineellinen (aivot, hermojärjestelmä/sielu, sydän)</a:t>
            </a:r>
          </a:p>
          <a:p>
            <a:r>
              <a:rPr lang="fi-FI" sz="2000" dirty="0" smtClean="0"/>
              <a:t>Tutkimuskohteen on prosessi, joka alkaa kognitiosta (kognitio = esim. ajattelu, havaitseminen, muisti) 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153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73626"/>
            <a:ext cx="6999956" cy="580103"/>
          </a:xfrm>
        </p:spPr>
        <p:txBody>
          <a:bodyPr>
            <a:normAutofit/>
          </a:bodyPr>
          <a:lstStyle/>
          <a:p>
            <a:r>
              <a:rPr lang="fi-FI" dirty="0" smtClean="0"/>
              <a:t>Ajattelu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855407"/>
            <a:ext cx="6999956" cy="5402890"/>
          </a:xfrm>
        </p:spPr>
        <p:txBody>
          <a:bodyPr/>
          <a:lstStyle/>
          <a:p>
            <a:r>
              <a:rPr lang="fi-FI" sz="1800" dirty="0" smtClean="0"/>
              <a:t>Kognitiiviset toiminnot: havainnot, havaitseminen, uskomukset, muistaminen, kokeminen, johtopäätelmät </a:t>
            </a:r>
          </a:p>
          <a:p>
            <a:r>
              <a:rPr lang="fi-FI" sz="1800" dirty="0" smtClean="0"/>
              <a:t>Tiedostamatonta, tiedostettua</a:t>
            </a:r>
          </a:p>
          <a:p>
            <a:r>
              <a:rPr lang="fi-FI" sz="1800" dirty="0" smtClean="0"/>
              <a:t>Ajattelumallit/argumentit/uskomukset/mutu?</a:t>
            </a:r>
          </a:p>
          <a:p>
            <a:r>
              <a:rPr lang="fi-FI" sz="1800" b="1" u="sng" dirty="0" smtClean="0"/>
              <a:t>Ajattelun tarkastelun avuksi</a:t>
            </a:r>
            <a:r>
              <a:rPr lang="fi-FI" sz="1800" u="sng" dirty="0" smtClean="0"/>
              <a:t>:</a:t>
            </a:r>
          </a:p>
          <a:p>
            <a:r>
              <a:rPr lang="fi-FI" sz="1800" dirty="0" smtClean="0"/>
              <a:t>Minkälainen ajattelija olen?</a:t>
            </a:r>
          </a:p>
          <a:p>
            <a:r>
              <a:rPr lang="fi-FI" sz="1800" dirty="0" smtClean="0"/>
              <a:t>Kuinka ajatukset ohjailevat elämääni/toimintaani?</a:t>
            </a:r>
          </a:p>
          <a:p>
            <a:r>
              <a:rPr lang="fi-FI" sz="1800" dirty="0" smtClean="0"/>
              <a:t>Tunnistanko perustelemattomuuden? Puolueellisuuden ajattelussani? Erotako uskomukset ajattelussasi?</a:t>
            </a:r>
          </a:p>
          <a:p>
            <a:r>
              <a:rPr lang="fi-FI" sz="1800" dirty="0" smtClean="0"/>
              <a:t>Puhunko itsellinen hiljaisesti? </a:t>
            </a:r>
          </a:p>
          <a:p>
            <a:r>
              <a:rPr lang="fi-FI" sz="1800" dirty="0" smtClean="0"/>
              <a:t>Tunnistanko sisäisessä puheessa esim. kriitikon? Huolestujan? Uhrautujan? Perfektionistin? Valoisuuden? Ratkaisijan? Armollisuuden?</a:t>
            </a:r>
          </a:p>
          <a:p>
            <a:r>
              <a:rPr lang="fi-FI" sz="1800" dirty="0" smtClean="0"/>
              <a:t>Mikä on vastaiskuni negatiiviselle sisäiselle puheelle?</a:t>
            </a:r>
          </a:p>
          <a:p>
            <a:r>
              <a:rPr lang="fi-FI" sz="1800" dirty="0" smtClean="0"/>
              <a:t>Mikä ero on ajatuksilla ja tunteilla? Eroavatko ne?</a:t>
            </a:r>
          </a:p>
          <a:p>
            <a:r>
              <a:rPr lang="fi-FI" sz="1800" dirty="0" smtClean="0"/>
              <a:t>Miten käsittelet yllykkeitä?</a:t>
            </a:r>
          </a:p>
          <a:p>
            <a:r>
              <a:rPr lang="fi-FI" sz="1800" dirty="0" smtClean="0"/>
              <a:t>Ajatteletko unelmiasi?</a:t>
            </a:r>
          </a:p>
          <a:p>
            <a:r>
              <a:rPr lang="fi-FI" sz="1800" dirty="0" smtClean="0"/>
              <a:t>Miten olet kehittynyt ajattelijana?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r>
              <a:rPr lang="fi-FI" sz="2000" dirty="0" smtClean="0"/>
              <a:t> </a:t>
            </a:r>
            <a:endParaRPr lang="fi-FI" sz="20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943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91613"/>
            <a:ext cx="6999956" cy="52111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Tunteet: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12723"/>
            <a:ext cx="6999956" cy="5456903"/>
          </a:xfrm>
        </p:spPr>
        <p:txBody>
          <a:bodyPr/>
          <a:lstStyle/>
          <a:p>
            <a:r>
              <a:rPr lang="fi-FI" sz="1800" dirty="0" smtClean="0"/>
              <a:t>Tunteiden olemus? Mitä se on? Missä tunteet syntyvät?</a:t>
            </a:r>
          </a:p>
          <a:p>
            <a:r>
              <a:rPr lang="fi-FI" sz="1800" dirty="0" smtClean="0"/>
              <a:t>Emootio/tunne &gt; emootio on kehon reaktio, tunne on mielen reaktio, johon liittyy tulkintaa</a:t>
            </a:r>
          </a:p>
          <a:p>
            <a:r>
              <a:rPr lang="fi-FI" sz="1800" dirty="0" smtClean="0"/>
              <a:t>Tunne-elämä on voimakas vaikuttaja ihmisen elämässä</a:t>
            </a:r>
          </a:p>
          <a:p>
            <a:r>
              <a:rPr lang="fi-FI" sz="1800" dirty="0" smtClean="0"/>
              <a:t>Energian lähde/este</a:t>
            </a:r>
          </a:p>
          <a:p>
            <a:r>
              <a:rPr lang="fi-FI" sz="1800" dirty="0" smtClean="0"/>
              <a:t>Tunteet antavat vivahteita elämään, ovat yleensä lyhytkestoisia</a:t>
            </a:r>
          </a:p>
          <a:p>
            <a:r>
              <a:rPr lang="fi-FI" sz="1800" dirty="0" smtClean="0"/>
              <a:t>Tunne on subjektiivinen kokemus </a:t>
            </a:r>
          </a:p>
          <a:p>
            <a:r>
              <a:rPr lang="fi-FI" sz="1800" dirty="0" smtClean="0"/>
              <a:t>Karkeasti: tunteet voivat tuottaa mielihyvää tai mielipahaa</a:t>
            </a:r>
          </a:p>
          <a:p>
            <a:r>
              <a:rPr lang="fi-FI" sz="1800" dirty="0" smtClean="0"/>
              <a:t>Perustunteet: viha, pelko, suru, onnellisuus, rakkaus, hämmennys, inho &gt; merkittäviä lajin säilymisen kannalta</a:t>
            </a:r>
          </a:p>
          <a:p>
            <a:r>
              <a:rPr lang="fi-FI" sz="1800" dirty="0" smtClean="0"/>
              <a:t>Sekundaariset tunteet: perustunteiden sekoituksia; voivat kehittyä oppimisen kautta esim. mustasukkaisuus, kateus, syyllisyys, pettymys, ahdistus, empaattisuus </a:t>
            </a:r>
          </a:p>
          <a:p>
            <a:r>
              <a:rPr lang="fi-FI" sz="1800" dirty="0" smtClean="0"/>
              <a:t>Tunneäly &gt; kyky tiedostaa ja tunnistaa omia ja toisen tunteita &gt; herkkyys reagoida tunnetasolla</a:t>
            </a:r>
          </a:p>
          <a:p>
            <a:r>
              <a:rPr lang="fi-FI" sz="1800" dirty="0" smtClean="0"/>
              <a:t>Tunteiden itsesäätely &gt; ei tarkoita  tunteiden rajoittamista tai kieltämistä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56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1273"/>
            <a:ext cx="6999956" cy="50591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Tunteiden tarkastelun avuksi: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24000"/>
            <a:ext cx="6999956" cy="4734296"/>
          </a:xfrm>
        </p:spPr>
        <p:txBody>
          <a:bodyPr/>
          <a:lstStyle/>
          <a:p>
            <a:r>
              <a:rPr lang="fi-FI" sz="1800" dirty="0" smtClean="0"/>
              <a:t>menetelmiä käytät tunnetyöskentelyssä?</a:t>
            </a:r>
          </a:p>
          <a:p>
            <a:r>
              <a:rPr lang="fi-FI" sz="1800" dirty="0" smtClean="0"/>
              <a:t>Minkälainen tunteiden ilmaisija olet?</a:t>
            </a:r>
          </a:p>
          <a:p>
            <a:r>
              <a:rPr lang="fi-FI" sz="1800" dirty="0" smtClean="0"/>
              <a:t>Miten kerrot tunteistasi muille? Kerrotko?</a:t>
            </a:r>
          </a:p>
          <a:p>
            <a:r>
              <a:rPr lang="fi-FI" sz="1800" dirty="0" smtClean="0"/>
              <a:t>Kuvaa, miten tunteet vaikuttavat toimintaasi?</a:t>
            </a:r>
          </a:p>
          <a:p>
            <a:r>
              <a:rPr lang="fi-FI" sz="1800" dirty="0" smtClean="0"/>
              <a:t>Onko sinulla tukahdettuja tunteita?</a:t>
            </a:r>
          </a:p>
          <a:p>
            <a:r>
              <a:rPr lang="fi-FI" sz="1800" dirty="0" smtClean="0"/>
              <a:t>Koetko, että jotkut tunteet ovat kiellettyjä?</a:t>
            </a:r>
          </a:p>
          <a:p>
            <a:r>
              <a:rPr lang="fi-FI" sz="1800" dirty="0" smtClean="0"/>
              <a:t>Miten helpotat tunnekuormaasi?</a:t>
            </a:r>
          </a:p>
          <a:p>
            <a:r>
              <a:rPr lang="fi-FI" sz="1800" dirty="0" smtClean="0"/>
              <a:t>Milloin viimeksi nauroit makeasti? Itkit lohduttomasti?</a:t>
            </a:r>
          </a:p>
          <a:p>
            <a:r>
              <a:rPr lang="fi-FI" sz="1800" dirty="0" smtClean="0"/>
              <a:t>Miten tunteet sinuun tulevat? Mitä niiden taustalla on?</a:t>
            </a:r>
          </a:p>
          <a:p>
            <a:r>
              <a:rPr lang="fi-FI" sz="1800" dirty="0" smtClean="0"/>
              <a:t>Miten olet kehittänyt tunnetaitojasi?</a:t>
            </a:r>
          </a:p>
          <a:p>
            <a:r>
              <a:rPr lang="fi-FI" sz="1800" dirty="0"/>
              <a:t>Miten hyvin tunnistat tunteitasi, tunnetilojasi?</a:t>
            </a:r>
          </a:p>
          <a:p>
            <a:r>
              <a:rPr lang="fi-FI" sz="1800" dirty="0"/>
              <a:t>Tunnistatko tunteiden ja koko elimistön yhteyden?</a:t>
            </a:r>
          </a:p>
          <a:p>
            <a:r>
              <a:rPr lang="fi-FI" sz="1800" dirty="0"/>
              <a:t>Miten elät tunteitasi läpi? Minkälaisia </a:t>
            </a:r>
            <a:r>
              <a:rPr lang="fi-FI" sz="1800" dirty="0" smtClean="0"/>
              <a:t>menetelmiä käytät tässä työstämisessä?</a:t>
            </a:r>
            <a:endParaRPr lang="fi-FI" sz="18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1557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1273"/>
            <a:ext cx="6999956" cy="50591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Tahto/tavoitteet/tavoitteellisuus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24000"/>
            <a:ext cx="6999956" cy="4734296"/>
          </a:xfrm>
        </p:spPr>
        <p:txBody>
          <a:bodyPr/>
          <a:lstStyle/>
          <a:p>
            <a:r>
              <a:rPr lang="fi-FI" sz="2000" dirty="0" smtClean="0"/>
              <a:t>Tavoitteet ovat tietoisesti asetettuja päämääriä, itselle merkityksellisiksi koettujen asioiden saavuttamiseksi</a:t>
            </a:r>
          </a:p>
          <a:p>
            <a:r>
              <a:rPr lang="fi-FI" sz="2000" dirty="0" smtClean="0"/>
              <a:t>Toimintaa suuntaava voima &gt; suunta, intensiteetti ja voimavarojen käyttö tarkentuu</a:t>
            </a:r>
          </a:p>
          <a:p>
            <a:r>
              <a:rPr lang="fi-FI" sz="2000" dirty="0" smtClean="0"/>
              <a:t>Oma toiminta-ajatus kirkastuu tavoitteiden avulla</a:t>
            </a:r>
          </a:p>
          <a:p>
            <a:r>
              <a:rPr lang="fi-FI" sz="2000" dirty="0" smtClean="0"/>
              <a:t>Tavoitteet selkiyttävät ja ohjaavat toimintaa</a:t>
            </a:r>
          </a:p>
          <a:p>
            <a:r>
              <a:rPr lang="fi-FI" sz="2000" dirty="0" smtClean="0"/>
              <a:t>Tavoitteet: </a:t>
            </a:r>
          </a:p>
          <a:p>
            <a:pPr marL="0" indent="0">
              <a:buNone/>
            </a:pPr>
            <a:r>
              <a:rPr lang="fi-FI" sz="2000" dirty="0"/>
              <a:t>	</a:t>
            </a:r>
            <a:r>
              <a:rPr lang="fi-FI" sz="2000" dirty="0" smtClean="0"/>
              <a:t>1. auttavat priorisoimaan, suuntaamaan huomion ja 	keskittymisen oleelliseen</a:t>
            </a:r>
          </a:p>
          <a:p>
            <a:pPr marL="0" indent="0">
              <a:buNone/>
            </a:pPr>
            <a:r>
              <a:rPr lang="fi-FI" sz="2000" dirty="0" smtClean="0"/>
              <a:t>	2. energisoivat, saavat ponnistelemaan kohti tavoitetta</a:t>
            </a:r>
          </a:p>
          <a:p>
            <a:pPr marL="0" indent="0">
              <a:buNone/>
            </a:pPr>
            <a:r>
              <a:rPr lang="fi-FI" sz="2000" dirty="0" smtClean="0"/>
              <a:t>	3. lisäävät sinnikkyyttä</a:t>
            </a:r>
          </a:p>
          <a:p>
            <a:pPr marL="0" indent="0">
              <a:buNone/>
            </a:pPr>
            <a:r>
              <a:rPr lang="fi-FI" sz="2000" dirty="0"/>
              <a:t>	</a:t>
            </a:r>
            <a:r>
              <a:rPr lang="fi-FI" sz="2000" dirty="0" smtClean="0"/>
              <a:t>4. auttavat etsimään ja luomaan strategioita 	tavoitteiden saavuttamiseksi </a:t>
            </a:r>
          </a:p>
          <a:p>
            <a:pPr marL="0" indent="0">
              <a:buNone/>
            </a:pPr>
            <a:endParaRPr lang="fi-FI" sz="2000" dirty="0" smtClean="0"/>
          </a:p>
          <a:p>
            <a:endParaRPr lang="fi-FI" sz="2000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988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52284"/>
            <a:ext cx="6999956" cy="884903"/>
          </a:xfrm>
        </p:spPr>
        <p:txBody>
          <a:bodyPr>
            <a:normAutofit/>
          </a:bodyPr>
          <a:lstStyle/>
          <a:p>
            <a:r>
              <a:rPr lang="fi-FI" dirty="0" smtClean="0"/>
              <a:t>Tahto/tavoitteet/tavoitteellisuus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24000"/>
            <a:ext cx="6999956" cy="4734296"/>
          </a:xfrm>
        </p:spPr>
        <p:txBody>
          <a:bodyPr/>
          <a:lstStyle/>
          <a:p>
            <a:r>
              <a:rPr lang="fi-FI" sz="2000" dirty="0" smtClean="0"/>
              <a:t>Tutkimusten mukaan tavoitteilla on yhteys hyvinvointiin</a:t>
            </a:r>
          </a:p>
          <a:p>
            <a:r>
              <a:rPr lang="fi-FI" sz="2000" dirty="0" smtClean="0"/>
              <a:t>Aikaansaaminen lisääntyy tavoitteiden avulla</a:t>
            </a:r>
          </a:p>
          <a:p>
            <a:r>
              <a:rPr lang="fi-FI" sz="2000" dirty="0" smtClean="0"/>
              <a:t>Tavoitteiden tasot ovat erilaisia </a:t>
            </a:r>
          </a:p>
          <a:p>
            <a:r>
              <a:rPr lang="fi-FI" sz="2000" dirty="0" smtClean="0"/>
              <a:t>Kokonaistavoitteet/ osatavoitteet &gt; </a:t>
            </a:r>
          </a:p>
          <a:p>
            <a:r>
              <a:rPr lang="fi-FI" sz="2000" dirty="0" smtClean="0"/>
              <a:t>”Suorittamiskulttuuri” &gt; ulkoapäin tulevat vaatimukset/odotukset voivat tuntua epämiellyttäviltä</a:t>
            </a:r>
          </a:p>
          <a:p>
            <a:r>
              <a:rPr lang="fi-FI" sz="2000" dirty="0" smtClean="0"/>
              <a:t>Itse asetetut tavoitteet &gt; ulkoinen ja sisäinen motivaatio &gt; innostuneisuus, kiinnittyminen, itseluottamus ja hyvinvointi</a:t>
            </a:r>
          </a:p>
          <a:p>
            <a:r>
              <a:rPr lang="fi-FI" sz="2000" dirty="0" smtClean="0"/>
              <a:t>Toimivat tavoitteet: konkreettiset, realistiset (saavutettavissa olevat tavoitteet), selkeät, osatavoitteet &gt; pienin askelin kohti päätavoitetta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5825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900" dirty="0" smtClean="0">
                <a:solidFill>
                  <a:srgbClr val="003464"/>
                </a:solidFill>
                <a:latin typeface="Trebuchet MS"/>
              </a:rPr>
              <a:t>Tavoitesuuntautuneisuuden tarkastelun </a:t>
            </a:r>
            <a:r>
              <a:rPr lang="fi-FI" sz="2900" dirty="0">
                <a:solidFill>
                  <a:srgbClr val="003464"/>
                </a:solidFill>
                <a:latin typeface="Trebuchet MS"/>
              </a:rPr>
              <a:t>avuksi: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514168"/>
            <a:ext cx="3867150" cy="4965290"/>
          </a:xfrm>
        </p:spPr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r>
              <a:rPr lang="fi-FI" sz="1800" dirty="0" smtClean="0">
                <a:solidFill>
                  <a:srgbClr val="003464"/>
                </a:solidFill>
                <a:latin typeface="Trebuchet MS"/>
              </a:rPr>
              <a:t>Miten suunnittelet ja ohjaat toimintaasi?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r>
              <a:rPr lang="fi-FI" sz="1800" dirty="0" smtClean="0">
                <a:solidFill>
                  <a:srgbClr val="003464"/>
                </a:solidFill>
                <a:latin typeface="Trebuchet MS"/>
              </a:rPr>
              <a:t>Mitä tavoitteet sinulle merkitsevät? Mitä ajattelet niistä?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r>
              <a:rPr lang="fi-FI" sz="1800" dirty="0" smtClean="0">
                <a:solidFill>
                  <a:srgbClr val="003464"/>
                </a:solidFill>
                <a:latin typeface="Trebuchet MS"/>
              </a:rPr>
              <a:t>Asetatko itsellesi tietoisesti tavoitteita? Millaisia tavoitteita?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r>
              <a:rPr lang="fi-FI" sz="1800" dirty="0" smtClean="0">
                <a:solidFill>
                  <a:srgbClr val="003464"/>
                </a:solidFill>
                <a:latin typeface="Trebuchet MS"/>
              </a:rPr>
              <a:t>Miten ilmaiset tavoitteet, jos määrität niitä?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r>
              <a:rPr lang="fi-FI" sz="1800" dirty="0" smtClean="0">
                <a:solidFill>
                  <a:srgbClr val="003464"/>
                </a:solidFill>
                <a:latin typeface="Trebuchet MS"/>
              </a:rPr>
              <a:t>Mistä tavoitteet syntyvät?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r>
              <a:rPr lang="fi-FI" sz="1800" dirty="0" smtClean="0">
                <a:solidFill>
                  <a:srgbClr val="003464"/>
                </a:solidFill>
                <a:latin typeface="Trebuchet MS"/>
              </a:rPr>
              <a:t>Miten seuraat tavoitteiden toteutumista?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r>
              <a:rPr lang="fi-FI" sz="1800" dirty="0" smtClean="0">
                <a:solidFill>
                  <a:srgbClr val="003464"/>
                </a:solidFill>
                <a:latin typeface="Trebuchet MS"/>
              </a:rPr>
              <a:t>Miten reagoit kun saavutat tavoitteesi?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r>
              <a:rPr lang="fi-FI" sz="1800" dirty="0" smtClean="0">
                <a:solidFill>
                  <a:srgbClr val="003464"/>
                </a:solidFill>
                <a:latin typeface="Trebuchet MS"/>
              </a:rPr>
              <a:t>Miten reagoit, ellet saavuta asettamiasi tavoitteita?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SzPct val="100000"/>
              <a:buBlip>
                <a:blip r:embed="rId2"/>
              </a:buBlip>
            </a:pPr>
            <a:endParaRPr lang="fi-FI" sz="2000" dirty="0"/>
          </a:p>
        </p:txBody>
      </p:sp>
      <p:pic>
        <p:nvPicPr>
          <p:cNvPr id="5" name="Sisällön paikkamerkki 4" descr="Suomen Keskusta – Wikipedia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275" y="2389239"/>
            <a:ext cx="3175000" cy="2805855"/>
          </a:xfrm>
        </p:spPr>
      </p:pic>
    </p:spTree>
    <p:extLst>
      <p:ext uri="{BB962C8B-B14F-4D97-AF65-F5344CB8AC3E}">
        <p14:creationId xmlns:p14="http://schemas.microsoft.com/office/powerpoint/2010/main" val="306124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52284"/>
            <a:ext cx="6999956" cy="884903"/>
          </a:xfrm>
        </p:spPr>
        <p:txBody>
          <a:bodyPr>
            <a:normAutofit/>
          </a:bodyPr>
          <a:lstStyle/>
          <a:p>
            <a:r>
              <a:rPr lang="fi-FI" dirty="0" smtClean="0"/>
              <a:t>Sosiaalisuus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24000"/>
            <a:ext cx="6999956" cy="4734296"/>
          </a:xfrm>
        </p:spPr>
        <p:txBody>
          <a:bodyPr/>
          <a:lstStyle/>
          <a:p>
            <a:r>
              <a:rPr lang="fi-FI" sz="2000" dirty="0" smtClean="0"/>
              <a:t>Ihmisen suhde ympäristöönsä</a:t>
            </a:r>
          </a:p>
          <a:p>
            <a:r>
              <a:rPr lang="fi-FI" sz="2000" dirty="0" smtClean="0"/>
              <a:t>Muu ihmiset ja minä; minä ja muut</a:t>
            </a:r>
          </a:p>
          <a:p>
            <a:r>
              <a:rPr lang="fi-FI" sz="2000" dirty="0" smtClean="0"/>
              <a:t>Vuorovaikutus ympäristön kanssa, vastavuoroisuus</a:t>
            </a:r>
          </a:p>
          <a:p>
            <a:r>
              <a:rPr lang="fi-FI" sz="2000" dirty="0" smtClean="0"/>
              <a:t>Sosiaalinen pelikuva, palaute kanssaihmisistä  </a:t>
            </a:r>
          </a:p>
          <a:p>
            <a:r>
              <a:rPr lang="fi-FI" sz="2000" dirty="0" smtClean="0"/>
              <a:t>Lähisuhteet/lähi-ihmiset</a:t>
            </a:r>
            <a:r>
              <a:rPr lang="fi-FI" dirty="0" smtClean="0"/>
              <a:t> </a:t>
            </a:r>
            <a:endParaRPr lang="fi-FI" sz="2000" dirty="0" smtClean="0"/>
          </a:p>
          <a:p>
            <a:r>
              <a:rPr lang="fi-FI" sz="2000" dirty="0" smtClean="0"/>
              <a:t>Minä yhteisön jäsenenä</a:t>
            </a:r>
          </a:p>
          <a:p>
            <a:r>
              <a:rPr lang="fi-FI" sz="2000" dirty="0" smtClean="0"/>
              <a:t>Sosiaaliset suhteet ovat dynaamisia, muuttuvia ja ajassa eläviä</a:t>
            </a:r>
          </a:p>
          <a:p>
            <a:r>
              <a:rPr lang="fi-FI" sz="2000" dirty="0" smtClean="0"/>
              <a:t>Verkostoitumisen voima, me-henki, yhteenkuuluvuuden tunne</a:t>
            </a:r>
          </a:p>
          <a:p>
            <a:r>
              <a:rPr lang="fi-FI" sz="2000" dirty="0" smtClean="0"/>
              <a:t>Sosiaalinen tuki ja tavoitteiden saavuttaminen</a:t>
            </a:r>
          </a:p>
          <a:p>
            <a:r>
              <a:rPr lang="fi-FI" sz="2000" dirty="0" smtClean="0"/>
              <a:t>Muilta oppiminen ja muista inspiroituminen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336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48930"/>
            <a:ext cx="6999956" cy="104221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Sosiaalisen ulottuvuuden tarkastelun avuksi: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43665"/>
            <a:ext cx="6999956" cy="4714631"/>
          </a:xfrm>
        </p:spPr>
        <p:txBody>
          <a:bodyPr/>
          <a:lstStyle/>
          <a:p>
            <a:r>
              <a:rPr lang="fi-FI" sz="2000" dirty="0" smtClean="0"/>
              <a:t>Keiden seurassa olet mieluiten?</a:t>
            </a:r>
          </a:p>
          <a:p>
            <a:r>
              <a:rPr lang="fi-FI" sz="2000" dirty="0" smtClean="0"/>
              <a:t>Miten nämä ihmiset vaikuttavat sinuun?</a:t>
            </a:r>
          </a:p>
          <a:p>
            <a:r>
              <a:rPr lang="fi-FI" sz="2000" dirty="0" smtClean="0"/>
              <a:t>Mitä ajattelet ystävyssuhteistasi tällä hetkellä?</a:t>
            </a:r>
          </a:p>
          <a:p>
            <a:r>
              <a:rPr lang="fi-FI" sz="2000" dirty="0" smtClean="0"/>
              <a:t>Miten sukulaisesi ovat mukana elämässäsi?</a:t>
            </a:r>
          </a:p>
          <a:p>
            <a:r>
              <a:rPr lang="fi-FI" sz="2000" dirty="0" smtClean="0"/>
              <a:t>Tunnistatko ihmisiä lähelläsi, joille voit olla avoin ja rehellinen kaikissa/monissa asioissa?</a:t>
            </a:r>
          </a:p>
          <a:p>
            <a:r>
              <a:rPr lang="fi-FI" sz="2000" dirty="0" smtClean="0"/>
              <a:t>Kuvaile suhtautumistasi muihin ihmisiin</a:t>
            </a:r>
          </a:p>
          <a:p>
            <a:r>
              <a:rPr lang="fi-FI" sz="2000" dirty="0" smtClean="0"/>
              <a:t>Milloin et tule ns. toimeen muiden ihmisten kanssa? Mitä silloin tapahtuu?</a:t>
            </a:r>
          </a:p>
          <a:p>
            <a:r>
              <a:rPr lang="fi-FI" sz="2000" dirty="0" smtClean="0"/>
              <a:t>Kuka tukee sinua muutoksissa/haastavissa tilanteissa?</a:t>
            </a:r>
          </a:p>
          <a:p>
            <a:r>
              <a:rPr lang="fi-FI" sz="2000" dirty="0" smtClean="0"/>
              <a:t>Kenet otat mukaan mielikuvissasi autiolle saarelle?</a:t>
            </a:r>
          </a:p>
          <a:p>
            <a:r>
              <a:rPr lang="fi-FI" sz="2000" dirty="0" smtClean="0"/>
              <a:t>Mistä siellä tulee kinaa? Mistä nautitaan?</a:t>
            </a:r>
          </a:p>
          <a:p>
            <a:r>
              <a:rPr lang="fi-FI" sz="2000" dirty="0" smtClean="0"/>
              <a:t>Kuvaa, miten olet kehittynyt sosiaalisissa suhteissasi?</a:t>
            </a:r>
          </a:p>
          <a:p>
            <a:endParaRPr lang="fi-FI" sz="20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1826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Lähdekirjallisuutta: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07690"/>
            <a:ext cx="6999956" cy="4950605"/>
          </a:xfrm>
        </p:spPr>
        <p:txBody>
          <a:bodyPr/>
          <a:lstStyle/>
          <a:p>
            <a:r>
              <a:rPr lang="fi-FI" sz="1600" dirty="0" smtClean="0"/>
              <a:t>Honkanen, </a:t>
            </a:r>
            <a:r>
              <a:rPr lang="fi-FI" sz="1600" dirty="0"/>
              <a:t>H. 2016. Vaikuttamisen psykologia. Mielen muuttamisen </a:t>
            </a:r>
            <a:r>
              <a:rPr lang="fi-FI" sz="1600" dirty="0" smtClean="0"/>
              <a:t>tiede ja </a:t>
            </a:r>
            <a:r>
              <a:rPr lang="fi-FI" sz="1600" dirty="0"/>
              <a:t>taide</a:t>
            </a:r>
            <a:r>
              <a:rPr lang="fi-FI" sz="1600" dirty="0" smtClean="0"/>
              <a:t>. Arena-Innovation </a:t>
            </a:r>
            <a:r>
              <a:rPr lang="fi-FI" sz="1600" dirty="0"/>
              <a:t>Oy. Helsinki</a:t>
            </a:r>
            <a:r>
              <a:rPr lang="fi-FI" sz="1600" dirty="0" smtClean="0"/>
              <a:t>.</a:t>
            </a:r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sz="1600" dirty="0" smtClean="0"/>
              <a:t>Martela, F., </a:t>
            </a:r>
            <a:r>
              <a:rPr lang="fi-FI" sz="1600" dirty="0" err="1" smtClean="0"/>
              <a:t>Jarenko</a:t>
            </a:r>
            <a:r>
              <a:rPr lang="fi-FI" sz="1600" dirty="0" smtClean="0"/>
              <a:t>, K. 2014. Tulevaisuuden työssä tuottavuus ja innostus kohtaavat. Eduskunnan tulevaisuusvaliokunnan julkaisu 3/2014</a:t>
            </a:r>
          </a:p>
          <a:p>
            <a:pPr marL="0" indent="0">
              <a:buNone/>
            </a:pPr>
            <a:endParaRPr lang="fi-FI" sz="1600" dirty="0"/>
          </a:p>
          <a:p>
            <a:r>
              <a:rPr lang="fi-FI" sz="1600" dirty="0" smtClean="0"/>
              <a:t>Oksanen, M. 2014. Motivointi työvälineenä. Bookwell Oy. Juva</a:t>
            </a:r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sz="1600" dirty="0" smtClean="0"/>
              <a:t>Pihlaja, S. 2018. Aikaan saamisen taika. Atena Kustannus Oy. EU.</a:t>
            </a:r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sz="1600" dirty="0" smtClean="0"/>
              <a:t>Sydänmaalakka, P. 2006. Älykäs itsensä johtaminen. Näkökulmia henkilökohtaiseen kasvuun. Talentum. Helsinki.</a:t>
            </a:r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sz="1600" smtClean="0"/>
              <a:t>Åman, </a:t>
            </a:r>
            <a:r>
              <a:rPr lang="fi-FI" sz="1600" dirty="0" smtClean="0"/>
              <a:t>H. 2003. Oman mielen johtaminen – näkemyksiä ja kokemuksia menestymisestä postmodernissa organisaatiossa. Akateeminen väitöskirja. Teknillinen korkeakoulu. Helsinki.</a:t>
            </a:r>
          </a:p>
          <a:p>
            <a:endParaRPr lang="fi-FI" sz="16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480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Itsensä johtaminen</a:t>
            </a:r>
            <a:endParaRPr lang="fi-FI" sz="36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690688"/>
            <a:ext cx="3867150" cy="4486275"/>
          </a:xfrm>
        </p:spPr>
        <p:txBody>
          <a:bodyPr>
            <a:normAutofit fontScale="85000" lnSpcReduction="20000"/>
          </a:bodyPr>
          <a:lstStyle/>
          <a:p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Itsensä johtaminen voidaan  määritellä omien ajatuksien, tunteiden ja tekemisen selkeyden tarkkailemisena. Itsensä johtamisessa on kyse erityisesti oman mielen johtamista. Mielen johtamisessa keskiössä on ymmärrys omista </a:t>
            </a:r>
            <a:r>
              <a:rPr lang="fi-FI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ajatuksista, tunteista 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ja tahdosta.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r>
              <a:rPr lang="fi-FI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(Åhman, 2012</a:t>
            </a:r>
            <a:r>
              <a:rPr lang="fi-FI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)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199" y="1690688"/>
            <a:ext cx="4151671" cy="4486276"/>
          </a:xfrm>
        </p:spPr>
        <p:txBody>
          <a:bodyPr>
            <a:normAutofit fontScale="85000" lnSpcReduction="20000"/>
          </a:bodyPr>
          <a:lstStyle/>
          <a:p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Itsensä johtamisella kuvataan tietoista itseen vaikuttamisen prosessia. On kyse yksilön itsesäätelyprosessien hallitsemisesta prosessissa, jossa yksilö vaikuttaa tietoisesti omiin ajatuksiinsa ja toimintaansa pyrkiessään </a:t>
            </a:r>
            <a:r>
              <a:rPr lang="fi-FI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itseohjautuvaan ja 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motivoituneeseen suoriutumiseen.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</a:t>
            </a:r>
            <a:r>
              <a:rPr lang="fi-FI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(</a:t>
            </a:r>
            <a:r>
              <a:rPr lang="fi-FI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mm. </a:t>
            </a:r>
            <a:r>
              <a:rPr lang="fi-FI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Manz </a:t>
            </a:r>
            <a:r>
              <a:rPr lang="fi-FI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&amp; Sims, </a:t>
            </a:r>
            <a:r>
              <a:rPr lang="fi-FI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	2000.,  Manz </a:t>
            </a:r>
            <a:r>
              <a:rPr lang="fi-FI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&amp; </a:t>
            </a:r>
            <a:r>
              <a:rPr lang="fi-FI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Neck</a:t>
            </a:r>
            <a:r>
              <a:rPr lang="fi-FI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fi-FI" sz="2400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	2004</a:t>
            </a:r>
            <a:r>
              <a:rPr lang="fi-FI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0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3" name="Kuva 2" descr="Ilmainen vektorigrafiikka: &lt;strong&gt;Puu&lt;/strong&gt;, Oksat, &lt;strong&gt;Juuret&lt;/strong&gt;, Luuranko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427" y="377987"/>
            <a:ext cx="4242996" cy="6096000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148292" y="5653548"/>
            <a:ext cx="1986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     Mieli</a:t>
            </a:r>
            <a:endParaRPr lang="fi-FI" sz="2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2536723" y="5884380"/>
            <a:ext cx="366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Ajattelu  Tunteet   Tahto </a:t>
            </a:r>
            <a:endParaRPr lang="fi-FI" sz="2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6027175" y="5653548"/>
            <a:ext cx="2595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Minäkuva </a:t>
            </a:r>
            <a:endParaRPr lang="fi-FI" sz="2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2202426" y="5299587"/>
            <a:ext cx="122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Arvot</a:t>
            </a:r>
            <a:endParaRPr lang="fi-FI" sz="2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6843252" y="5112774"/>
            <a:ext cx="19959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Sosiaalisuus</a:t>
            </a:r>
          </a:p>
          <a:p>
            <a:r>
              <a:rPr lang="fi-FI" dirty="0"/>
              <a:t>	</a:t>
            </a: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208206" y="4041058"/>
            <a:ext cx="2546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b="1" dirty="0" smtClean="0">
                <a:solidFill>
                  <a:schemeClr val="bg1"/>
                </a:solidFill>
              </a:rPr>
              <a:t>Itse</a:t>
            </a:r>
            <a:r>
              <a:rPr lang="fi-FI" sz="2000" b="1" dirty="0" smtClean="0">
                <a:solidFill>
                  <a:schemeClr val="accent3">
                    <a:lumMod val="50000"/>
                  </a:schemeClr>
                </a:solidFill>
              </a:rPr>
              <a:t>luottamu</a:t>
            </a: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fi-FI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1148291" y="4355690"/>
            <a:ext cx="7572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solidFill>
                  <a:srgbClr val="00B050"/>
                </a:solidFill>
              </a:rPr>
              <a:t>Tietoisuus, itsetuntemus   Tietoisuus, itsetuntemus  </a:t>
            </a:r>
            <a:endParaRPr lang="fi-FI" sz="2400" b="1" dirty="0">
              <a:solidFill>
                <a:srgbClr val="00B050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589935" y="275303"/>
            <a:ext cx="7113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smtClean="0">
                <a:solidFill>
                  <a:srgbClr val="00B050"/>
                </a:solidFill>
              </a:rPr>
              <a:t>Itsensä johtaminen                   </a:t>
            </a:r>
            <a:endParaRPr lang="fi-FI" sz="2800" b="1" dirty="0">
              <a:solidFill>
                <a:srgbClr val="00B050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570271" y="5201265"/>
            <a:ext cx="1455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Asenteet</a:t>
            </a:r>
            <a:endParaRPr lang="fi-FI" sz="24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6754761" y="6115213"/>
            <a:ext cx="1868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Persoona</a:t>
            </a:r>
            <a:endParaRPr lang="fi-FI" sz="2400" dirty="0"/>
          </a:p>
        </p:txBody>
      </p:sp>
      <p:sp>
        <p:nvSpPr>
          <p:cNvPr id="20" name="Tekstiruutu 19"/>
          <p:cNvSpPr txBox="1"/>
          <p:nvPr/>
        </p:nvSpPr>
        <p:spPr>
          <a:xfrm>
            <a:off x="324465" y="6346045"/>
            <a:ext cx="496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Mukaillen Sydänmaanlakka 2006/ 2018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445423" y="1710813"/>
            <a:ext cx="239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Näkyvä toiminta elämän eri alueilla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324465" y="2015613"/>
            <a:ext cx="1877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Näkyvä toiminta</a:t>
            </a:r>
          </a:p>
          <a:p>
            <a:r>
              <a:rPr lang="fi-FI" dirty="0" smtClean="0"/>
              <a:t>elämän eri alueilla </a:t>
            </a:r>
            <a:endParaRPr lang="fi-FI" dirty="0"/>
          </a:p>
        </p:txBody>
      </p:sp>
      <p:sp>
        <p:nvSpPr>
          <p:cNvPr id="14" name="Puolivapaa piirto 13"/>
          <p:cNvSpPr/>
          <p:nvPr/>
        </p:nvSpPr>
        <p:spPr>
          <a:xfrm>
            <a:off x="275303" y="4699819"/>
            <a:ext cx="8662220" cy="304800"/>
          </a:xfrm>
          <a:custGeom>
            <a:avLst/>
            <a:gdLst>
              <a:gd name="connsiteX0" fmla="*/ 0 w 8662220"/>
              <a:gd name="connsiteY0" fmla="*/ 117987 h 304800"/>
              <a:gd name="connsiteX1" fmla="*/ 78658 w 8662220"/>
              <a:gd name="connsiteY1" fmla="*/ 167149 h 304800"/>
              <a:gd name="connsiteX2" fmla="*/ 147484 w 8662220"/>
              <a:gd name="connsiteY2" fmla="*/ 216310 h 304800"/>
              <a:gd name="connsiteX3" fmla="*/ 216310 w 8662220"/>
              <a:gd name="connsiteY3" fmla="*/ 226142 h 304800"/>
              <a:gd name="connsiteX4" fmla="*/ 294968 w 8662220"/>
              <a:gd name="connsiteY4" fmla="*/ 245807 h 304800"/>
              <a:gd name="connsiteX5" fmla="*/ 334297 w 8662220"/>
              <a:gd name="connsiteY5" fmla="*/ 255639 h 304800"/>
              <a:gd name="connsiteX6" fmla="*/ 452284 w 8662220"/>
              <a:gd name="connsiteY6" fmla="*/ 265471 h 304800"/>
              <a:gd name="connsiteX7" fmla="*/ 1002891 w 8662220"/>
              <a:gd name="connsiteY7" fmla="*/ 304800 h 304800"/>
              <a:gd name="connsiteX8" fmla="*/ 1130710 w 8662220"/>
              <a:gd name="connsiteY8" fmla="*/ 294968 h 304800"/>
              <a:gd name="connsiteX9" fmla="*/ 1189703 w 8662220"/>
              <a:gd name="connsiteY9" fmla="*/ 265471 h 304800"/>
              <a:gd name="connsiteX10" fmla="*/ 1238865 w 8662220"/>
              <a:gd name="connsiteY10" fmla="*/ 255639 h 304800"/>
              <a:gd name="connsiteX11" fmla="*/ 1268362 w 8662220"/>
              <a:gd name="connsiteY11" fmla="*/ 245807 h 304800"/>
              <a:gd name="connsiteX12" fmla="*/ 1327355 w 8662220"/>
              <a:gd name="connsiteY12" fmla="*/ 206478 h 304800"/>
              <a:gd name="connsiteX13" fmla="*/ 1396181 w 8662220"/>
              <a:gd name="connsiteY13" fmla="*/ 147484 h 304800"/>
              <a:gd name="connsiteX14" fmla="*/ 1425678 w 8662220"/>
              <a:gd name="connsiteY14" fmla="*/ 137652 h 304800"/>
              <a:gd name="connsiteX15" fmla="*/ 1553497 w 8662220"/>
              <a:gd name="connsiteY15" fmla="*/ 108155 h 304800"/>
              <a:gd name="connsiteX16" fmla="*/ 2113936 w 8662220"/>
              <a:gd name="connsiteY16" fmla="*/ 127820 h 304800"/>
              <a:gd name="connsiteX17" fmla="*/ 2172929 w 8662220"/>
              <a:gd name="connsiteY17" fmla="*/ 147484 h 304800"/>
              <a:gd name="connsiteX18" fmla="*/ 2251587 w 8662220"/>
              <a:gd name="connsiteY18" fmla="*/ 167149 h 304800"/>
              <a:gd name="connsiteX19" fmla="*/ 2310581 w 8662220"/>
              <a:gd name="connsiteY19" fmla="*/ 186813 h 304800"/>
              <a:gd name="connsiteX20" fmla="*/ 2654710 w 8662220"/>
              <a:gd name="connsiteY20" fmla="*/ 167149 h 304800"/>
              <a:gd name="connsiteX21" fmla="*/ 2821858 w 8662220"/>
              <a:gd name="connsiteY21" fmla="*/ 137652 h 304800"/>
              <a:gd name="connsiteX22" fmla="*/ 2851355 w 8662220"/>
              <a:gd name="connsiteY22" fmla="*/ 127820 h 304800"/>
              <a:gd name="connsiteX23" fmla="*/ 2900516 w 8662220"/>
              <a:gd name="connsiteY23" fmla="*/ 117987 h 304800"/>
              <a:gd name="connsiteX24" fmla="*/ 3048000 w 8662220"/>
              <a:gd name="connsiteY24" fmla="*/ 98323 h 304800"/>
              <a:gd name="connsiteX25" fmla="*/ 3116826 w 8662220"/>
              <a:gd name="connsiteY25" fmla="*/ 78658 h 304800"/>
              <a:gd name="connsiteX26" fmla="*/ 3175820 w 8662220"/>
              <a:gd name="connsiteY26" fmla="*/ 58994 h 304800"/>
              <a:gd name="connsiteX27" fmla="*/ 3244645 w 8662220"/>
              <a:gd name="connsiteY27" fmla="*/ 49162 h 304800"/>
              <a:gd name="connsiteX28" fmla="*/ 4168878 w 8662220"/>
              <a:gd name="connsiteY28" fmla="*/ 68826 h 304800"/>
              <a:gd name="connsiteX29" fmla="*/ 4247536 w 8662220"/>
              <a:gd name="connsiteY29" fmla="*/ 88491 h 304800"/>
              <a:gd name="connsiteX30" fmla="*/ 4286865 w 8662220"/>
              <a:gd name="connsiteY30" fmla="*/ 98323 h 304800"/>
              <a:gd name="connsiteX31" fmla="*/ 4365523 w 8662220"/>
              <a:gd name="connsiteY31" fmla="*/ 117987 h 304800"/>
              <a:gd name="connsiteX32" fmla="*/ 4621162 w 8662220"/>
              <a:gd name="connsiteY32" fmla="*/ 108155 h 304800"/>
              <a:gd name="connsiteX33" fmla="*/ 4758813 w 8662220"/>
              <a:gd name="connsiteY33" fmla="*/ 68826 h 304800"/>
              <a:gd name="connsiteX34" fmla="*/ 4798142 w 8662220"/>
              <a:gd name="connsiteY34" fmla="*/ 49162 h 304800"/>
              <a:gd name="connsiteX35" fmla="*/ 4857136 w 8662220"/>
              <a:gd name="connsiteY35" fmla="*/ 39329 h 304800"/>
              <a:gd name="connsiteX36" fmla="*/ 4886632 w 8662220"/>
              <a:gd name="connsiteY36" fmla="*/ 19665 h 304800"/>
              <a:gd name="connsiteX37" fmla="*/ 4925962 w 8662220"/>
              <a:gd name="connsiteY37" fmla="*/ 9833 h 304800"/>
              <a:gd name="connsiteX38" fmla="*/ 5122607 w 8662220"/>
              <a:gd name="connsiteY38" fmla="*/ 0 h 304800"/>
              <a:gd name="connsiteX39" fmla="*/ 5417574 w 8662220"/>
              <a:gd name="connsiteY39" fmla="*/ 9833 h 304800"/>
              <a:gd name="connsiteX40" fmla="*/ 5506065 w 8662220"/>
              <a:gd name="connsiteY40" fmla="*/ 39329 h 304800"/>
              <a:gd name="connsiteX41" fmla="*/ 5594555 w 8662220"/>
              <a:gd name="connsiteY41" fmla="*/ 58994 h 304800"/>
              <a:gd name="connsiteX42" fmla="*/ 5633884 w 8662220"/>
              <a:gd name="connsiteY42" fmla="*/ 68826 h 304800"/>
              <a:gd name="connsiteX43" fmla="*/ 6027174 w 8662220"/>
              <a:gd name="connsiteY43" fmla="*/ 88491 h 304800"/>
              <a:gd name="connsiteX44" fmla="*/ 6115665 w 8662220"/>
              <a:gd name="connsiteY44" fmla="*/ 117987 h 304800"/>
              <a:gd name="connsiteX45" fmla="*/ 6145162 w 8662220"/>
              <a:gd name="connsiteY45" fmla="*/ 127820 h 304800"/>
              <a:gd name="connsiteX46" fmla="*/ 6371303 w 8662220"/>
              <a:gd name="connsiteY46" fmla="*/ 117987 h 304800"/>
              <a:gd name="connsiteX47" fmla="*/ 6420465 w 8662220"/>
              <a:gd name="connsiteY47" fmla="*/ 108155 h 304800"/>
              <a:gd name="connsiteX48" fmla="*/ 6577781 w 8662220"/>
              <a:gd name="connsiteY48" fmla="*/ 88491 h 304800"/>
              <a:gd name="connsiteX49" fmla="*/ 6912078 w 8662220"/>
              <a:gd name="connsiteY49" fmla="*/ 98323 h 304800"/>
              <a:gd name="connsiteX50" fmla="*/ 7069394 w 8662220"/>
              <a:gd name="connsiteY50" fmla="*/ 108155 h 304800"/>
              <a:gd name="connsiteX51" fmla="*/ 7561007 w 8662220"/>
              <a:gd name="connsiteY51" fmla="*/ 127820 h 304800"/>
              <a:gd name="connsiteX52" fmla="*/ 7629832 w 8662220"/>
              <a:gd name="connsiteY52" fmla="*/ 157316 h 304800"/>
              <a:gd name="connsiteX53" fmla="*/ 7728155 w 8662220"/>
              <a:gd name="connsiteY53" fmla="*/ 167149 h 304800"/>
              <a:gd name="connsiteX54" fmla="*/ 8318091 w 8662220"/>
              <a:gd name="connsiteY54" fmla="*/ 157316 h 304800"/>
              <a:gd name="connsiteX55" fmla="*/ 8377084 w 8662220"/>
              <a:gd name="connsiteY55" fmla="*/ 127820 h 304800"/>
              <a:gd name="connsiteX56" fmla="*/ 8455742 w 8662220"/>
              <a:gd name="connsiteY56" fmla="*/ 98323 h 304800"/>
              <a:gd name="connsiteX57" fmla="*/ 8534400 w 8662220"/>
              <a:gd name="connsiteY57" fmla="*/ 108155 h 304800"/>
              <a:gd name="connsiteX58" fmla="*/ 8603226 w 8662220"/>
              <a:gd name="connsiteY58" fmla="*/ 127820 h 304800"/>
              <a:gd name="connsiteX59" fmla="*/ 8632723 w 8662220"/>
              <a:gd name="connsiteY59" fmla="*/ 157316 h 304800"/>
              <a:gd name="connsiteX60" fmla="*/ 8662220 w 8662220"/>
              <a:gd name="connsiteY60" fmla="*/ 176981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8662220" h="304800">
                <a:moveTo>
                  <a:pt x="0" y="117987"/>
                </a:moveTo>
                <a:cubicBezTo>
                  <a:pt x="6863" y="122105"/>
                  <a:pt x="65681" y="156335"/>
                  <a:pt x="78658" y="167149"/>
                </a:cubicBezTo>
                <a:cubicBezTo>
                  <a:pt x="110459" y="193651"/>
                  <a:pt x="104213" y="204509"/>
                  <a:pt x="147484" y="216310"/>
                </a:cubicBezTo>
                <a:cubicBezTo>
                  <a:pt x="169842" y="222408"/>
                  <a:pt x="193368" y="222865"/>
                  <a:pt x="216310" y="226142"/>
                </a:cubicBezTo>
                <a:cubicBezTo>
                  <a:pt x="269017" y="243712"/>
                  <a:pt x="223783" y="229988"/>
                  <a:pt x="294968" y="245807"/>
                </a:cubicBezTo>
                <a:cubicBezTo>
                  <a:pt x="308159" y="248738"/>
                  <a:pt x="320888" y="253963"/>
                  <a:pt x="334297" y="255639"/>
                </a:cubicBezTo>
                <a:cubicBezTo>
                  <a:pt x="373458" y="260534"/>
                  <a:pt x="413043" y="261267"/>
                  <a:pt x="452284" y="265471"/>
                </a:cubicBezTo>
                <a:cubicBezTo>
                  <a:pt x="829718" y="305911"/>
                  <a:pt x="333597" y="271336"/>
                  <a:pt x="1002891" y="304800"/>
                </a:cubicBezTo>
                <a:cubicBezTo>
                  <a:pt x="1045497" y="301523"/>
                  <a:pt x="1088308" y="300268"/>
                  <a:pt x="1130710" y="294968"/>
                </a:cubicBezTo>
                <a:cubicBezTo>
                  <a:pt x="1176505" y="289244"/>
                  <a:pt x="1145782" y="281941"/>
                  <a:pt x="1189703" y="265471"/>
                </a:cubicBezTo>
                <a:cubicBezTo>
                  <a:pt x="1205351" y="259603"/>
                  <a:pt x="1222652" y="259692"/>
                  <a:pt x="1238865" y="255639"/>
                </a:cubicBezTo>
                <a:cubicBezTo>
                  <a:pt x="1248920" y="253125"/>
                  <a:pt x="1258530" y="249084"/>
                  <a:pt x="1268362" y="245807"/>
                </a:cubicBezTo>
                <a:cubicBezTo>
                  <a:pt x="1362452" y="151714"/>
                  <a:pt x="1241983" y="263392"/>
                  <a:pt x="1327355" y="206478"/>
                </a:cubicBezTo>
                <a:cubicBezTo>
                  <a:pt x="1431965" y="136738"/>
                  <a:pt x="1270862" y="219094"/>
                  <a:pt x="1396181" y="147484"/>
                </a:cubicBezTo>
                <a:cubicBezTo>
                  <a:pt x="1405180" y="142342"/>
                  <a:pt x="1415679" y="140379"/>
                  <a:pt x="1425678" y="137652"/>
                </a:cubicBezTo>
                <a:cubicBezTo>
                  <a:pt x="1490910" y="119861"/>
                  <a:pt x="1496161" y="119622"/>
                  <a:pt x="1553497" y="108155"/>
                </a:cubicBezTo>
                <a:cubicBezTo>
                  <a:pt x="1740310" y="114710"/>
                  <a:pt x="1927384" y="115975"/>
                  <a:pt x="2113936" y="127820"/>
                </a:cubicBezTo>
                <a:cubicBezTo>
                  <a:pt x="2134622" y="129133"/>
                  <a:pt x="2152820" y="142457"/>
                  <a:pt x="2172929" y="147484"/>
                </a:cubicBezTo>
                <a:cubicBezTo>
                  <a:pt x="2199148" y="154039"/>
                  <a:pt x="2225948" y="158603"/>
                  <a:pt x="2251587" y="167149"/>
                </a:cubicBezTo>
                <a:lnTo>
                  <a:pt x="2310581" y="186813"/>
                </a:lnTo>
                <a:lnTo>
                  <a:pt x="2654710" y="167149"/>
                </a:lnTo>
                <a:cubicBezTo>
                  <a:pt x="2686095" y="164907"/>
                  <a:pt x="2802527" y="144095"/>
                  <a:pt x="2821858" y="137652"/>
                </a:cubicBezTo>
                <a:cubicBezTo>
                  <a:pt x="2831690" y="134375"/>
                  <a:pt x="2841300" y="130334"/>
                  <a:pt x="2851355" y="127820"/>
                </a:cubicBezTo>
                <a:cubicBezTo>
                  <a:pt x="2867568" y="123767"/>
                  <a:pt x="2884074" y="120977"/>
                  <a:pt x="2900516" y="117987"/>
                </a:cubicBezTo>
                <a:cubicBezTo>
                  <a:pt x="2969859" y="105379"/>
                  <a:pt x="2967870" y="107226"/>
                  <a:pt x="3048000" y="98323"/>
                </a:cubicBezTo>
                <a:cubicBezTo>
                  <a:pt x="3070942" y="91768"/>
                  <a:pt x="3094021" y="85675"/>
                  <a:pt x="3116826" y="78658"/>
                </a:cubicBezTo>
                <a:cubicBezTo>
                  <a:pt x="3136638" y="72562"/>
                  <a:pt x="3155300" y="61925"/>
                  <a:pt x="3175820" y="58994"/>
                </a:cubicBezTo>
                <a:lnTo>
                  <a:pt x="3244645" y="49162"/>
                </a:lnTo>
                <a:lnTo>
                  <a:pt x="4168878" y="68826"/>
                </a:lnTo>
                <a:cubicBezTo>
                  <a:pt x="4202426" y="69843"/>
                  <a:pt x="4218171" y="80101"/>
                  <a:pt x="4247536" y="88491"/>
                </a:cubicBezTo>
                <a:cubicBezTo>
                  <a:pt x="4260529" y="92203"/>
                  <a:pt x="4273674" y="95392"/>
                  <a:pt x="4286865" y="98323"/>
                </a:cubicBezTo>
                <a:cubicBezTo>
                  <a:pt x="4358054" y="114142"/>
                  <a:pt x="4312814" y="100418"/>
                  <a:pt x="4365523" y="117987"/>
                </a:cubicBezTo>
                <a:cubicBezTo>
                  <a:pt x="4450736" y="114710"/>
                  <a:pt x="4536216" y="115650"/>
                  <a:pt x="4621162" y="108155"/>
                </a:cubicBezTo>
                <a:cubicBezTo>
                  <a:pt x="4645091" y="106044"/>
                  <a:pt x="4731579" y="79720"/>
                  <a:pt x="4758813" y="68826"/>
                </a:cubicBezTo>
                <a:cubicBezTo>
                  <a:pt x="4772422" y="63383"/>
                  <a:pt x="4784103" y="53374"/>
                  <a:pt x="4798142" y="49162"/>
                </a:cubicBezTo>
                <a:cubicBezTo>
                  <a:pt x="4817237" y="43433"/>
                  <a:pt x="4837471" y="42607"/>
                  <a:pt x="4857136" y="39329"/>
                </a:cubicBezTo>
                <a:cubicBezTo>
                  <a:pt x="4866968" y="32774"/>
                  <a:pt x="4875771" y="24320"/>
                  <a:pt x="4886632" y="19665"/>
                </a:cubicBezTo>
                <a:cubicBezTo>
                  <a:pt x="4899053" y="14342"/>
                  <a:pt x="4912495" y="10955"/>
                  <a:pt x="4925962" y="9833"/>
                </a:cubicBezTo>
                <a:cubicBezTo>
                  <a:pt x="4991366" y="4383"/>
                  <a:pt x="5057059" y="3278"/>
                  <a:pt x="5122607" y="0"/>
                </a:cubicBezTo>
                <a:cubicBezTo>
                  <a:pt x="5220929" y="3278"/>
                  <a:pt x="5319349" y="4376"/>
                  <a:pt x="5417574" y="9833"/>
                </a:cubicBezTo>
                <a:cubicBezTo>
                  <a:pt x="5553258" y="17371"/>
                  <a:pt x="5421432" y="11118"/>
                  <a:pt x="5506065" y="39329"/>
                </a:cubicBezTo>
                <a:cubicBezTo>
                  <a:pt x="5534731" y="48884"/>
                  <a:pt x="5565113" y="52200"/>
                  <a:pt x="5594555" y="58994"/>
                </a:cubicBezTo>
                <a:cubicBezTo>
                  <a:pt x="5607722" y="62033"/>
                  <a:pt x="5620475" y="67150"/>
                  <a:pt x="5633884" y="68826"/>
                </a:cubicBezTo>
                <a:cubicBezTo>
                  <a:pt x="5745611" y="82792"/>
                  <a:pt x="5939915" y="85374"/>
                  <a:pt x="6027174" y="88491"/>
                </a:cubicBezTo>
                <a:lnTo>
                  <a:pt x="6115665" y="117987"/>
                </a:lnTo>
                <a:lnTo>
                  <a:pt x="6145162" y="127820"/>
                </a:lnTo>
                <a:cubicBezTo>
                  <a:pt x="6220542" y="124542"/>
                  <a:pt x="6296043" y="123363"/>
                  <a:pt x="6371303" y="117987"/>
                </a:cubicBezTo>
                <a:cubicBezTo>
                  <a:pt x="6387972" y="116796"/>
                  <a:pt x="6403921" y="110518"/>
                  <a:pt x="6420465" y="108155"/>
                </a:cubicBezTo>
                <a:cubicBezTo>
                  <a:pt x="6472781" y="100682"/>
                  <a:pt x="6577781" y="88491"/>
                  <a:pt x="6577781" y="88491"/>
                </a:cubicBezTo>
                <a:lnTo>
                  <a:pt x="6912078" y="98323"/>
                </a:lnTo>
                <a:cubicBezTo>
                  <a:pt x="6964577" y="100423"/>
                  <a:pt x="7016922" y="105464"/>
                  <a:pt x="7069394" y="108155"/>
                </a:cubicBezTo>
                <a:cubicBezTo>
                  <a:pt x="7211606" y="115448"/>
                  <a:pt x="7422463" y="122688"/>
                  <a:pt x="7561007" y="127820"/>
                </a:cubicBezTo>
                <a:cubicBezTo>
                  <a:pt x="7577779" y="136206"/>
                  <a:pt x="7608936" y="154101"/>
                  <a:pt x="7629832" y="157316"/>
                </a:cubicBezTo>
                <a:cubicBezTo>
                  <a:pt x="7662387" y="162325"/>
                  <a:pt x="7695381" y="163871"/>
                  <a:pt x="7728155" y="167149"/>
                </a:cubicBezTo>
                <a:lnTo>
                  <a:pt x="8318091" y="157316"/>
                </a:lnTo>
                <a:cubicBezTo>
                  <a:pt x="8344478" y="156478"/>
                  <a:pt x="8355291" y="138717"/>
                  <a:pt x="8377084" y="127820"/>
                </a:cubicBezTo>
                <a:cubicBezTo>
                  <a:pt x="8400604" y="116060"/>
                  <a:pt x="8430209" y="106834"/>
                  <a:pt x="8455742" y="98323"/>
                </a:cubicBezTo>
                <a:cubicBezTo>
                  <a:pt x="8481961" y="101600"/>
                  <a:pt x="8508336" y="103811"/>
                  <a:pt x="8534400" y="108155"/>
                </a:cubicBezTo>
                <a:cubicBezTo>
                  <a:pt x="8559097" y="112271"/>
                  <a:pt x="8579844" y="120025"/>
                  <a:pt x="8603226" y="127820"/>
                </a:cubicBezTo>
                <a:cubicBezTo>
                  <a:pt x="8613058" y="137652"/>
                  <a:pt x="8622041" y="148414"/>
                  <a:pt x="8632723" y="157316"/>
                </a:cubicBezTo>
                <a:cubicBezTo>
                  <a:pt x="8641801" y="164881"/>
                  <a:pt x="8662220" y="176981"/>
                  <a:pt x="8662220" y="176981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349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3" name="Kuva 2" descr="Ilmainen vektorigrafiikka: &lt;strong&gt;Puu&lt;/strong&gt;, Oksat, &lt;strong&gt;Juuret&lt;/strong&gt;, Luuranko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947" y="381000"/>
            <a:ext cx="5142271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3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62116"/>
            <a:ext cx="6999956" cy="727587"/>
          </a:xfrm>
        </p:spPr>
        <p:txBody>
          <a:bodyPr/>
          <a:lstStyle/>
          <a:p>
            <a:r>
              <a:rPr lang="fi-FI" dirty="0" smtClean="0"/>
              <a:t>Asenteet: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0877"/>
            <a:ext cx="6999956" cy="5137420"/>
          </a:xfrm>
        </p:spPr>
        <p:txBody>
          <a:bodyPr/>
          <a:lstStyle/>
          <a:p>
            <a:r>
              <a:rPr lang="fi-FI" sz="2000" dirty="0" smtClean="0"/>
              <a:t>Oletettu käsitys asioista, tilanteista, ihmisistä jne…</a:t>
            </a:r>
          </a:p>
          <a:p>
            <a:r>
              <a:rPr lang="fi-FI" sz="2000" dirty="0" smtClean="0"/>
              <a:t>Suhteellisen pysyvä, johdonmukainen tapa suhtautua tiettyyn kohteeseen</a:t>
            </a:r>
          </a:p>
          <a:p>
            <a:r>
              <a:rPr lang="fi-FI" sz="2000" dirty="0" smtClean="0"/>
              <a:t>Muutettavissa, mutta hitaasti!</a:t>
            </a:r>
          </a:p>
          <a:p>
            <a:r>
              <a:rPr lang="fi-FI" sz="2000" dirty="0" smtClean="0"/>
              <a:t>Ilmaistaan avoimesti tai peitellysti, joskus myös tiedostamattomasti</a:t>
            </a:r>
          </a:p>
          <a:p>
            <a:r>
              <a:rPr lang="fi-FI" sz="2000" dirty="0" smtClean="0"/>
              <a:t>Asenne on </a:t>
            </a:r>
            <a:r>
              <a:rPr lang="fi-FI" sz="2000" u="sng" dirty="0" smtClean="0"/>
              <a:t>opittu</a:t>
            </a:r>
            <a:r>
              <a:rPr lang="fi-FI" sz="2000" dirty="0" smtClean="0"/>
              <a:t> suhtautumistapa johonkin </a:t>
            </a:r>
          </a:p>
          <a:p>
            <a:r>
              <a:rPr lang="fi-FI" sz="2000" dirty="0" smtClean="0"/>
              <a:t>Ihmisen tarpeet, kokemukset ja tieto voivat muuttaa asennoitumista</a:t>
            </a:r>
          </a:p>
          <a:p>
            <a:r>
              <a:rPr lang="fi-FI" sz="2000" dirty="0" smtClean="0"/>
              <a:t>Jotkin asenteet ovat ihmiselle keskeisempiä kuin toiset, näitä on erityisen vaikea muuttaa</a:t>
            </a:r>
          </a:p>
          <a:p>
            <a:r>
              <a:rPr lang="fi-FI" sz="2000" dirty="0" smtClean="0"/>
              <a:t>Asenteet vaikuttavat ajatuksiin, käyttäytymiseen ja tunteisiin</a:t>
            </a:r>
          </a:p>
          <a:p>
            <a:r>
              <a:rPr lang="fi-FI" sz="2000" dirty="0" smtClean="0"/>
              <a:t>Asenteiden avulla yksilöt jäsentävät ja pyrkivät ymmärtämään ympäristöään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889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1273"/>
            <a:ext cx="6999956" cy="50591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Arvot: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24000"/>
            <a:ext cx="6999956" cy="4734296"/>
          </a:xfrm>
        </p:spPr>
        <p:txBody>
          <a:bodyPr/>
          <a:lstStyle/>
          <a:p>
            <a:r>
              <a:rPr lang="fi-FI" sz="2000" dirty="0" smtClean="0"/>
              <a:t>Arvo ilmaiseen asian, tilan tms. arvon &gt; miten tärkeäksi jonkin asian arvotamme</a:t>
            </a:r>
          </a:p>
          <a:p>
            <a:r>
              <a:rPr lang="fi-FI" sz="2000" dirty="0" smtClean="0"/>
              <a:t>Arvo ilmaisee kuinka haluttavaa, toivottavaa tai tavoiteltavaa jokin asia/tila on</a:t>
            </a:r>
          </a:p>
          <a:p>
            <a:r>
              <a:rPr lang="fi-FI" sz="2000" dirty="0" smtClean="0"/>
              <a:t>Arvoelementti &gt; Mikä on hyvää ja arvokasta</a:t>
            </a:r>
          </a:p>
          <a:p>
            <a:r>
              <a:rPr lang="fi-FI" sz="2000" dirty="0" smtClean="0"/>
              <a:t>Ihmisellä on tuhansia uskomuksia, satoja asenteita, mutta arvoja on vähemmän! </a:t>
            </a:r>
          </a:p>
          <a:p>
            <a:r>
              <a:rPr lang="fi-FI" sz="2000" dirty="0" smtClean="0"/>
              <a:t>Yksilön, yhteisön, organisaation arvot &gt;  näiden arvojen yhteensovittaminen voi synnyttää arvoristiriitoja!</a:t>
            </a:r>
          </a:p>
          <a:p>
            <a:r>
              <a:rPr lang="fi-FI" sz="2000" dirty="0" smtClean="0"/>
              <a:t>Arvot voivat olla päätöksenteon välineitä </a:t>
            </a:r>
          </a:p>
          <a:p>
            <a:r>
              <a:rPr lang="fi-FI" sz="2000" dirty="0" smtClean="0"/>
              <a:t>Arvot tuovat pysyvyyttä muuttuvaan toimintaympäristöön &gt; turvallisuuden kokemus</a:t>
            </a:r>
          </a:p>
          <a:p>
            <a:endParaRPr lang="fi-FI" sz="20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451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48929"/>
            <a:ext cx="6999956" cy="44245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Arvojen tarkastelun avuksi: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38865"/>
            <a:ext cx="6999956" cy="5161935"/>
          </a:xfrm>
        </p:spPr>
        <p:txBody>
          <a:bodyPr/>
          <a:lstStyle/>
          <a:p>
            <a:r>
              <a:rPr lang="fi-FI" sz="1800" dirty="0" smtClean="0"/>
              <a:t>Miten määrittelet hyvän elämän?</a:t>
            </a:r>
          </a:p>
          <a:p>
            <a:r>
              <a:rPr lang="fi-FI" sz="1800" dirty="0" smtClean="0"/>
              <a:t>Miten sovellat hyvän elämän määritelmää omassa elämässäsi?</a:t>
            </a:r>
          </a:p>
          <a:p>
            <a:r>
              <a:rPr lang="fi-FI" sz="1800" dirty="0" smtClean="0"/>
              <a:t>Oletko tyytyväinen omaan elämääsi tällä hetkellä? Jos et, niin mihin et ole tyytyväinen?</a:t>
            </a:r>
          </a:p>
          <a:p>
            <a:r>
              <a:rPr lang="fi-FI" sz="1800" dirty="0" smtClean="0"/>
              <a:t>Mitä työ sinulle merkitsee? </a:t>
            </a:r>
          </a:p>
          <a:p>
            <a:r>
              <a:rPr lang="fi-FI" sz="1800" dirty="0" smtClean="0"/>
              <a:t>Tunnistatko/tiedätkö lähipiirisi arvomaailmat? Miten ne vaikuttavat omaan elämääsi?</a:t>
            </a:r>
          </a:p>
          <a:p>
            <a:r>
              <a:rPr lang="fi-FI" sz="1800" dirty="0" smtClean="0"/>
              <a:t>Mitä haluat/haluaisit saavuttaa elämässäsi, jotta voisit kokea tyytyväisyyttä?</a:t>
            </a:r>
          </a:p>
          <a:p>
            <a:r>
              <a:rPr lang="fi-FI" sz="1800" dirty="0" smtClean="0"/>
              <a:t>Mitä tekisit elämällesi, jos sait päättää vapaasti?</a:t>
            </a:r>
          </a:p>
          <a:p>
            <a:r>
              <a:rPr lang="fi-FI" sz="1800" dirty="0" smtClean="0"/>
              <a:t>Onko sinulla vakaumuksia? Filosofisia maailmakatsomuksia? Ajatuksia näistä?</a:t>
            </a:r>
          </a:p>
          <a:p>
            <a:r>
              <a:rPr lang="fi-FI" sz="1800" dirty="0" smtClean="0"/>
              <a:t>Miten olet kehittynyt arvojesi tunnistamisessa ja niiden soveltamisessa?</a:t>
            </a:r>
          </a:p>
          <a:p>
            <a:endParaRPr lang="fi-FI" sz="20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697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1273"/>
            <a:ext cx="6999956" cy="50591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Minäkuva, persoona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37187"/>
            <a:ext cx="6999956" cy="4921109"/>
          </a:xfrm>
        </p:spPr>
        <p:txBody>
          <a:bodyPr/>
          <a:lstStyle/>
          <a:p>
            <a:r>
              <a:rPr lang="fi-FI" sz="2000" dirty="0" smtClean="0"/>
              <a:t>= käsitys itsestään</a:t>
            </a:r>
          </a:p>
          <a:p>
            <a:r>
              <a:rPr lang="fi-FI" sz="2000" dirty="0" smtClean="0"/>
              <a:t>Yksilön identiteetti &gt; ainutlaatuisuus, kuka olen, mihin kuulun?</a:t>
            </a:r>
          </a:p>
          <a:p>
            <a:r>
              <a:rPr lang="fi-FI" sz="2000" dirty="0" smtClean="0"/>
              <a:t>Minuus = arvot, maailmankuva, minäkuva &gt;&gt;  muuttuva, dynaaminen, ajassa elävä</a:t>
            </a:r>
          </a:p>
          <a:p>
            <a:r>
              <a:rPr lang="fi-FI" sz="2000" dirty="0" smtClean="0"/>
              <a:t>Itsetuntemus ja itsensä tunteminen on itsensä johtamisen ydin!</a:t>
            </a:r>
          </a:p>
          <a:p>
            <a:r>
              <a:rPr lang="fi-FI" sz="2000" dirty="0" smtClean="0"/>
              <a:t>Minäjoustavuus = ”sinut itsensä kanssa”</a:t>
            </a:r>
          </a:p>
          <a:p>
            <a:r>
              <a:rPr lang="fi-FI" sz="2000" dirty="0" smtClean="0"/>
              <a:t>Huom. postmodernissa ajassa käsitys minuudesta on aiempaa joustavampi. Postmodernissa ajassa pysyvyyden käsite on muuttunut, ts. sitä ei ole sellaisenaan! </a:t>
            </a:r>
            <a:r>
              <a:rPr lang="fi-FI" sz="2000" dirty="0" smtClean="0">
                <a:solidFill>
                  <a:srgbClr val="FF0000"/>
                </a:solidFill>
              </a:rPr>
              <a:t>Minä ja identiteetti ovat muuttuvia tarinoita</a:t>
            </a:r>
            <a:endParaRPr lang="fi-FI" sz="2000" dirty="0">
              <a:solidFill>
                <a:srgbClr val="FF0000"/>
              </a:solidFill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474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1273"/>
            <a:ext cx="6999956" cy="50591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Minäkuvan tarkastelun avuksi: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24000"/>
            <a:ext cx="6999956" cy="4734296"/>
          </a:xfrm>
        </p:spPr>
        <p:txBody>
          <a:bodyPr/>
          <a:lstStyle/>
          <a:p>
            <a:r>
              <a:rPr lang="fi-FI" sz="2000" dirty="0" smtClean="0"/>
              <a:t>Mihin itsetuntoni perustuu?</a:t>
            </a:r>
          </a:p>
          <a:p>
            <a:r>
              <a:rPr lang="fi-FI" sz="2000" dirty="0" smtClean="0"/>
              <a:t>Miten voisin kehittää sitä? </a:t>
            </a:r>
          </a:p>
          <a:p>
            <a:r>
              <a:rPr lang="fi-FI" sz="2000" dirty="0" smtClean="0"/>
              <a:t>Tunnistanko sisäisen puheeni? Miten se vaikuttaa itsetuntooni?</a:t>
            </a:r>
          </a:p>
          <a:p>
            <a:r>
              <a:rPr lang="fi-FI" sz="2000" dirty="0" smtClean="0"/>
              <a:t>Kuvaile minäkuvaasi</a:t>
            </a:r>
          </a:p>
          <a:p>
            <a:r>
              <a:rPr lang="fi-FI" sz="2000" dirty="0" smtClean="0"/>
              <a:t>Kuvaile identiteettiäsi</a:t>
            </a:r>
          </a:p>
          <a:p>
            <a:r>
              <a:rPr lang="fi-FI" sz="2000" dirty="0" smtClean="0"/>
              <a:t>Missä olet erilainen kuin muut esim. ystäväsi?</a:t>
            </a:r>
          </a:p>
          <a:p>
            <a:r>
              <a:rPr lang="fi-FI" sz="2000" dirty="0" smtClean="0"/>
              <a:t>Miten toteutat jämäkkyyttä?</a:t>
            </a:r>
          </a:p>
          <a:p>
            <a:r>
              <a:rPr lang="fi-FI" sz="2000" dirty="0" smtClean="0"/>
              <a:t>Miten huollat ja rakennat minäkuvaasi?</a:t>
            </a:r>
          </a:p>
          <a:p>
            <a:r>
              <a:rPr lang="fi-FI" sz="2000" dirty="0" smtClean="0"/>
              <a:t>Miten saat apua minäkuvasta muutostilanteissa?</a:t>
            </a:r>
          </a:p>
          <a:p>
            <a:r>
              <a:rPr lang="fi-FI" sz="2000" dirty="0" smtClean="0"/>
              <a:t>Miten olet kehittänyt itsetuntoasi</a:t>
            </a: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419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urea">
      <a:dk1>
        <a:srgbClr val="003464"/>
      </a:dk1>
      <a:lt1>
        <a:sysClr val="window" lastClr="FFFFFF"/>
      </a:lt1>
      <a:dk2>
        <a:srgbClr val="009FDA"/>
      </a:dk2>
      <a:lt2>
        <a:srgbClr val="C7B37F"/>
      </a:lt2>
      <a:accent1>
        <a:srgbClr val="D10074"/>
      </a:accent1>
      <a:accent2>
        <a:srgbClr val="E98300"/>
      </a:accent2>
      <a:accent3>
        <a:srgbClr val="6E267B"/>
      </a:accent3>
      <a:accent4>
        <a:srgbClr val="FDC82F"/>
      </a:accent4>
      <a:accent5>
        <a:srgbClr val="7AB800"/>
      </a:accent5>
      <a:accent6>
        <a:srgbClr val="A30050"/>
      </a:accent6>
      <a:hlink>
        <a:srgbClr val="009FDA"/>
      </a:hlink>
      <a:folHlink>
        <a:srgbClr val="6E267B"/>
      </a:folHlink>
    </a:clrScheme>
    <a:fontScheme name="Laure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Laurea">
      <a:dk1>
        <a:srgbClr val="003464"/>
      </a:dk1>
      <a:lt1>
        <a:sysClr val="window" lastClr="FFFFFF"/>
      </a:lt1>
      <a:dk2>
        <a:srgbClr val="009FDA"/>
      </a:dk2>
      <a:lt2>
        <a:srgbClr val="C7B37F"/>
      </a:lt2>
      <a:accent1>
        <a:srgbClr val="D10074"/>
      </a:accent1>
      <a:accent2>
        <a:srgbClr val="E98300"/>
      </a:accent2>
      <a:accent3>
        <a:srgbClr val="6E267B"/>
      </a:accent3>
      <a:accent4>
        <a:srgbClr val="FDC82F"/>
      </a:accent4>
      <a:accent5>
        <a:srgbClr val="7AB800"/>
      </a:accent5>
      <a:accent6>
        <a:srgbClr val="A30050"/>
      </a:accent6>
      <a:hlink>
        <a:srgbClr val="009FDA"/>
      </a:hlink>
      <a:folHlink>
        <a:srgbClr val="6E267B"/>
      </a:folHlink>
    </a:clrScheme>
    <a:fontScheme name="Laure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onomyTextField_LaureaDocumentType xmlns="http://schemas.microsoft.com/sharepoint/v3">
      <Terms xmlns="http://schemas.microsoft.com/office/infopath/2007/PartnerControls"/>
    </TaxonomyTextField_LaureaDocumentType>
    <TaxonomyTextField_LaureaConfidentiality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Sisäinen</TermName>
          <TermId xmlns="http://schemas.microsoft.com/office/infopath/2007/PartnerControls">0da39d2c-72bb-4345-9ac0-c64d6ac7ed4a</TermId>
        </TermInfo>
      </Terms>
    </TaxonomyTextField_LaureaConfidentiality>
    <TaxonomyTextField_LaureaKeywords xmlns="http://schemas.microsoft.com/sharepoint/v3">
      <Terms xmlns="http://schemas.microsoft.com/office/infopath/2007/PartnerControls"/>
    </TaxonomyTextField_LaureaKeywords>
    <TaxonomyTextField_LaureaDocumentLanguage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Suomi</TermName>
          <TermId xmlns="http://schemas.microsoft.com/office/infopath/2007/PartnerControls">d889c693-5748-4b1f-9ba0-044f617dea1e</TermId>
        </TermInfo>
      </Terms>
    </TaxonomyTextField_LaureaDocumentLanguage>
    <TaxCatchAll xmlns="35a79ed6-9e7e-4509-8003-38ef15e40b24">
      <Value>2</Value>
      <Value>1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EN" ma:contentTypeID="0x01010008DCF3AA77874FFDA92EF8EF5CA01B31000420245F08106F4F8940AAB273DDF34D" ma:contentTypeVersion="0" ma:contentTypeDescription="" ma:contentTypeScope="" ma:versionID="6c6c65e10185163ea372c7c8bd08a8bf">
  <xsd:schema xmlns:xsd="http://www.w3.org/2001/XMLSchema" xmlns:xs="http://www.w3.org/2001/XMLSchema" xmlns:p="http://schemas.microsoft.com/office/2006/metadata/properties" xmlns:ns1="http://schemas.microsoft.com/sharepoint/v3" xmlns:ns4="35a79ed6-9e7e-4509-8003-38ef15e40b24" targetNamespace="http://schemas.microsoft.com/office/2006/metadata/properties" ma:root="true" ma:fieldsID="e3be6abf798cd1321fae7fc90eb2e63c" ns1:_="" ns4:_="">
    <xsd:import namespace="http://schemas.microsoft.com/sharepoint/v3"/>
    <xsd:import namespace="35a79ed6-9e7e-4509-8003-38ef15e40b24"/>
    <xsd:element name="properties">
      <xsd:complexType>
        <xsd:sequence>
          <xsd:element name="documentManagement">
            <xsd:complexType>
              <xsd:all>
                <xsd:element ref="ns1:TaxonomyTextField_LaureaConfidentiality" minOccurs="0"/>
                <xsd:element ref="ns1:TaxonomyTextField_LaureaDocumentType" minOccurs="0"/>
                <xsd:element ref="ns1:TaxonomyTextField_LaureaDocumentLanguage" minOccurs="0"/>
                <xsd:element ref="ns1:TaxonomyTextField_LaureaKeywords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axonomyTextField_LaureaConfidentiality" ma:index="9" nillable="true" ma:taxonomy="true" ma:internalName="TaxonomyTextField_LaureaConfidentiality" ma:taxonomyFieldName="LaureaConfidentiality" ma:displayName="Luottamuksellisuus" ma:default="1;#1035;#Sisäinen|0da39d2c-72bb-4345-9ac0-c64d6ac7ed4a" ma:fieldId="{2a0125fe-c5a0-481c-86c5-70611def1f46}" ma:sspId="82049921-e6bc-4348-b507-708d35bf7da2" ma:termSetId="9f9e959f-9802-457e-b947-fee9a7bd65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onomyTextField_LaureaDocumentType" ma:index="11" nillable="true" ma:taxonomy="true" ma:internalName="TaxonomyTextField_LaureaDocumentType" ma:taxonomyFieldName="LaureaDocumentType" ma:displayName="Dokumenttityyppi" ma:fieldId="{7600a6e2-90a1-4fb0-b3d4-c33bf6c33483}" ma:sspId="82049921-e6bc-4348-b507-708d35bf7da2" ma:termSetId="48ea671d-282c-4c62-8575-28a219a8305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onomyTextField_LaureaDocumentLanguage" ma:index="13" nillable="true" ma:taxonomy="true" ma:internalName="TaxonomyTextField_LaureaDocumentLanguage" ma:taxonomyFieldName="LaureaDocumentLanguage" ma:displayName="Dokumentin kieli" ma:default="2;#1035;#Suomi|d889c693-5748-4b1f-9ba0-044f617dea1e" ma:fieldId="{62c0133f-d522-4952-829f-3523308d3a82}" ma:sspId="82049921-e6bc-4348-b507-708d35bf7da2" ma:termSetId="b3769a08-4504-4570-9330-13f902eb63f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onomyTextField_LaureaKeywords" ma:index="15" nillable="true" ma:taxonomy="true" ma:internalName="TaxonomyTextField_LaureaKeywords" ma:taxonomyFieldName="LaureaKeywords" ma:displayName="Avainsanat" ma:fieldId="{2e1f54d1-2e12-40af-8c27-d1835f804d6b}" ma:taxonomyMulti="true" ma:sspId="82049921-e6bc-4348-b507-708d35bf7da2" ma:termSetId="f6a6a2ce-76f4-4f16-9fe6-657a1f535778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79ed6-9e7e-4509-8003-38ef15e40b2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Luokituksen Kaikki-sarake" ma:description="" ma:hidden="true" ma:list="{8ec45293-bd8c-4cc8-8fb1-182300fc7fcc}" ma:internalName="TaxCatchAll" ma:showField="CatchAllData" ma:web="35a79ed6-9e7e-4509-8003-38ef15e40b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76CCB8-6061-4A85-B492-89592CBFCB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10FA24-7E47-44BE-8F12-B19CAFA8733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35a79ed6-9e7e-4509-8003-38ef15e40b2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D1D456-61A3-4F7D-8B7F-FA7027355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5a79ed6-9e7e-4509-8003-38ef15e40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8828</TotalTime>
  <Words>1274</Words>
  <Application>Microsoft Office PowerPoint</Application>
  <PresentationFormat>On-screen Show (4:3)</PresentationFormat>
  <Paragraphs>186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Office Theme</vt:lpstr>
      <vt:lpstr>1_Custom Design</vt:lpstr>
      <vt:lpstr>Custom Design</vt:lpstr>
      <vt:lpstr>1_Office Theme</vt:lpstr>
      <vt:lpstr>PowerPoint Presentation</vt:lpstr>
      <vt:lpstr>Itsensä johtaminen</vt:lpstr>
      <vt:lpstr>PowerPoint Presentation</vt:lpstr>
      <vt:lpstr>PowerPoint Presentation</vt:lpstr>
      <vt:lpstr>Asenteet:</vt:lpstr>
      <vt:lpstr>Arvot:</vt:lpstr>
      <vt:lpstr>Arvojen tarkastelun avuksi:</vt:lpstr>
      <vt:lpstr>Minäkuva, persoona</vt:lpstr>
      <vt:lpstr>Minäkuvan tarkastelun avuksi:</vt:lpstr>
      <vt:lpstr>Mieli (mind)</vt:lpstr>
      <vt:lpstr>Ajattelu</vt:lpstr>
      <vt:lpstr>Tunteet:</vt:lpstr>
      <vt:lpstr>Tunteiden tarkastelun avuksi:</vt:lpstr>
      <vt:lpstr>Tahto/tavoitteet/tavoitteellisuus</vt:lpstr>
      <vt:lpstr>Tahto/tavoitteet/tavoitteellisuus</vt:lpstr>
      <vt:lpstr>Tavoitesuuntautuneisuuden tarkastelun avuksi:</vt:lpstr>
      <vt:lpstr>Sosiaalisuus</vt:lpstr>
      <vt:lpstr>Sosiaalisen ulottuvuuden tarkastelun avuksi:</vt:lpstr>
      <vt:lpstr>Lähdekirjallisuutta: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Tarja Kantola</cp:lastModifiedBy>
  <cp:revision>1360</cp:revision>
  <cp:lastPrinted>2018-04-16T05:05:08Z</cp:lastPrinted>
  <dcterms:created xsi:type="dcterms:W3CDTF">2013-06-10T10:41:23Z</dcterms:created>
  <dcterms:modified xsi:type="dcterms:W3CDTF">2019-08-28T14:55:24Z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0x01010008DCF3AA77874FFDA92EF8EF5CA01B31000420245F08106F4F8940AAB273DDF34D</vt:lpwstr>
  </property>
  <property fmtid="{D5CDD505-2E9C-101B-9397-08002B2CF9AE}" pid="3" name="LaureaConfidentiality">
    <vt:lpwstr>1;#Sisäinen|0da39d2c-72bb-4345-9ac0-c64d6ac7ed4a</vt:lpwstr>
  </property>
  <property fmtid="{D5CDD505-2E9C-101B-9397-08002B2CF9AE}" pid="4" name="LaureaDocumentType">
    <vt:lpwstr/>
  </property>
  <property fmtid="{D5CDD505-2E9C-101B-9397-08002B2CF9AE}" pid="5" name="LaureaDocumentLanguage">
    <vt:lpwstr>2;#Suomi|d889c693-5748-4b1f-9ba0-044f617dea1e</vt:lpwstr>
  </property>
  <property fmtid="{D5CDD505-2E9C-101B-9397-08002B2CF9AE}" pid="6" name="LaureaKeywords">
    <vt:lpwstr/>
  </property>
</Properties>
</file>