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3" r:id="rId8"/>
    <p:sldId id="261" r:id="rId9"/>
    <p:sldId id="262" r:id="rId10"/>
    <p:sldId id="264" r:id="rId11"/>
    <p:sldId id="265" r:id="rId12"/>
    <p:sldId id="266" r:id="rId13"/>
    <p:sldId id="267" r:id="rId14"/>
    <p:sldId id="268"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9B6B"/>
    <a:srgbClr val="97D997"/>
    <a:srgbClr val="90BE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95FFDB-FAD8-49A2-9D57-5606087F6D48}" v="4" dt="2023-05-23T10:00:46.246"/>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687"/>
  </p:normalViewPr>
  <p:slideViewPr>
    <p:cSldViewPr snapToGrid="0">
      <p:cViewPr varScale="1">
        <p:scale>
          <a:sx n="82" d="100"/>
          <a:sy n="82" d="100"/>
        </p:scale>
        <p:origin x="82" y="2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ja Patama" userId="2fa2220a5be59e76" providerId="LiveId" clId="{B395FFDB-FAD8-49A2-9D57-5606087F6D48}"/>
    <pc:docChg chg="undo custSel modSld">
      <pc:chgData name="Terja Patama" userId="2fa2220a5be59e76" providerId="LiveId" clId="{B395FFDB-FAD8-49A2-9D57-5606087F6D48}" dt="2023-06-06T08:07:30.415" v="681" actId="13244"/>
      <pc:docMkLst>
        <pc:docMk/>
      </pc:docMkLst>
      <pc:sldChg chg="addSp modSp mod">
        <pc:chgData name="Terja Patama" userId="2fa2220a5be59e76" providerId="LiveId" clId="{B395FFDB-FAD8-49A2-9D57-5606087F6D48}" dt="2023-06-06T08:06:20.601" v="669" actId="13244"/>
        <pc:sldMkLst>
          <pc:docMk/>
          <pc:sldMk cId="972698175" sldId="256"/>
        </pc:sldMkLst>
        <pc:spChg chg="ord">
          <ac:chgData name="Terja Patama" userId="2fa2220a5be59e76" providerId="LiveId" clId="{B395FFDB-FAD8-49A2-9D57-5606087F6D48}" dt="2023-06-06T08:06:18.760" v="668" actId="13244"/>
          <ac:spMkLst>
            <pc:docMk/>
            <pc:sldMk cId="972698175" sldId="256"/>
            <ac:spMk id="2" creationId="{EF1051EA-0AEE-73F3-1DDB-533C72F83361}"/>
          </ac:spMkLst>
        </pc:spChg>
        <pc:spChg chg="mod">
          <ac:chgData name="Terja Patama" userId="2fa2220a5be59e76" providerId="LiveId" clId="{B395FFDB-FAD8-49A2-9D57-5606087F6D48}" dt="2023-05-23T09:58:34.747" v="0" actId="20577"/>
          <ac:spMkLst>
            <pc:docMk/>
            <pc:sldMk cId="972698175" sldId="256"/>
            <ac:spMk id="4" creationId="{4ECAC120-902F-29EC-21E5-4A7340B51C97}"/>
          </ac:spMkLst>
        </pc:spChg>
        <pc:picChg chg="add mod ord">
          <ac:chgData name="Terja Patama" userId="2fa2220a5be59e76" providerId="LiveId" clId="{B395FFDB-FAD8-49A2-9D57-5606087F6D48}" dt="2023-06-06T08:06:20.601" v="669" actId="13244"/>
          <ac:picMkLst>
            <pc:docMk/>
            <pc:sldMk cId="972698175" sldId="256"/>
            <ac:picMk id="5" creationId="{D8152C13-4BDD-4AA4-4D29-CCB89C33DD7B}"/>
          </ac:picMkLst>
        </pc:picChg>
      </pc:sldChg>
      <pc:sldChg chg="modSp mod">
        <pc:chgData name="Terja Patama" userId="2fa2220a5be59e76" providerId="LiveId" clId="{B395FFDB-FAD8-49A2-9D57-5606087F6D48}" dt="2023-06-06T08:06:30.788" v="670" actId="13244"/>
        <pc:sldMkLst>
          <pc:docMk/>
          <pc:sldMk cId="908703479" sldId="258"/>
        </pc:sldMkLst>
        <pc:spChg chg="ord">
          <ac:chgData name="Terja Patama" userId="2fa2220a5be59e76" providerId="LiveId" clId="{B395FFDB-FAD8-49A2-9D57-5606087F6D48}" dt="2023-06-06T08:06:30.788" v="670" actId="13244"/>
          <ac:spMkLst>
            <pc:docMk/>
            <pc:sldMk cId="908703479" sldId="258"/>
            <ac:spMk id="2" creationId="{EF1051EA-0AEE-73F3-1DDB-533C72F83361}"/>
          </ac:spMkLst>
        </pc:spChg>
      </pc:sldChg>
      <pc:sldChg chg="modSp mod">
        <pc:chgData name="Terja Patama" userId="2fa2220a5be59e76" providerId="LiveId" clId="{B395FFDB-FAD8-49A2-9D57-5606087F6D48}" dt="2023-06-06T08:06:33.904" v="671" actId="13244"/>
        <pc:sldMkLst>
          <pc:docMk/>
          <pc:sldMk cId="568796833" sldId="259"/>
        </pc:sldMkLst>
        <pc:spChg chg="ord">
          <ac:chgData name="Terja Patama" userId="2fa2220a5be59e76" providerId="LiveId" clId="{B395FFDB-FAD8-49A2-9D57-5606087F6D48}" dt="2023-06-06T08:06:33.904" v="671" actId="13244"/>
          <ac:spMkLst>
            <pc:docMk/>
            <pc:sldMk cId="568796833" sldId="259"/>
            <ac:spMk id="2" creationId="{EF1051EA-0AEE-73F3-1DDB-533C72F83361}"/>
          </ac:spMkLst>
        </pc:spChg>
      </pc:sldChg>
      <pc:sldChg chg="modSp mod">
        <pc:chgData name="Terja Patama" userId="2fa2220a5be59e76" providerId="LiveId" clId="{B395FFDB-FAD8-49A2-9D57-5606087F6D48}" dt="2023-06-06T08:06:44.919" v="673" actId="13244"/>
        <pc:sldMkLst>
          <pc:docMk/>
          <pc:sldMk cId="2118751824" sldId="261"/>
        </pc:sldMkLst>
        <pc:spChg chg="ord">
          <ac:chgData name="Terja Patama" userId="2fa2220a5be59e76" providerId="LiveId" clId="{B395FFDB-FAD8-49A2-9D57-5606087F6D48}" dt="2023-06-06T08:06:44.919" v="673" actId="13244"/>
          <ac:spMkLst>
            <pc:docMk/>
            <pc:sldMk cId="2118751824" sldId="261"/>
            <ac:spMk id="2" creationId="{EF1051EA-0AEE-73F3-1DDB-533C72F83361}"/>
          </ac:spMkLst>
        </pc:spChg>
        <pc:graphicFrameChg chg="mod modVis modGraphic">
          <ac:chgData name="Terja Patama" userId="2fa2220a5be59e76" providerId="LiveId" clId="{B395FFDB-FAD8-49A2-9D57-5606087F6D48}" dt="2023-06-06T08:04:00.059" v="648" actId="21"/>
          <ac:graphicFrameMkLst>
            <pc:docMk/>
            <pc:sldMk cId="2118751824" sldId="261"/>
            <ac:graphicFrameMk id="7" creationId="{25605CB9-9B2D-EEDA-9954-A75F2E32A9ED}"/>
          </ac:graphicFrameMkLst>
        </pc:graphicFrameChg>
      </pc:sldChg>
      <pc:sldChg chg="modSp mod">
        <pc:chgData name="Terja Patama" userId="2fa2220a5be59e76" providerId="LiveId" clId="{B395FFDB-FAD8-49A2-9D57-5606087F6D48}" dt="2023-06-06T08:06:48.985" v="674" actId="13244"/>
        <pc:sldMkLst>
          <pc:docMk/>
          <pc:sldMk cId="592291666" sldId="262"/>
        </pc:sldMkLst>
        <pc:spChg chg="ord">
          <ac:chgData name="Terja Patama" userId="2fa2220a5be59e76" providerId="LiveId" clId="{B395FFDB-FAD8-49A2-9D57-5606087F6D48}" dt="2023-06-06T08:06:48.985" v="674" actId="13244"/>
          <ac:spMkLst>
            <pc:docMk/>
            <pc:sldMk cId="592291666" sldId="262"/>
            <ac:spMk id="2" creationId="{EF1051EA-0AEE-73F3-1DDB-533C72F83361}"/>
          </ac:spMkLst>
        </pc:spChg>
        <pc:graphicFrameChg chg="mod modGraphic">
          <ac:chgData name="Terja Patama" userId="2fa2220a5be59e76" providerId="LiveId" clId="{B395FFDB-FAD8-49A2-9D57-5606087F6D48}" dt="2023-06-06T08:03:06.136" v="633" actId="21"/>
          <ac:graphicFrameMkLst>
            <pc:docMk/>
            <pc:sldMk cId="592291666" sldId="262"/>
            <ac:graphicFrameMk id="7" creationId="{25605CB9-9B2D-EEDA-9954-A75F2E32A9ED}"/>
          </ac:graphicFrameMkLst>
        </pc:graphicFrameChg>
      </pc:sldChg>
      <pc:sldChg chg="modSp mod">
        <pc:chgData name="Terja Patama" userId="2fa2220a5be59e76" providerId="LiveId" clId="{B395FFDB-FAD8-49A2-9D57-5606087F6D48}" dt="2023-06-06T08:06:39.828" v="672" actId="13244"/>
        <pc:sldMkLst>
          <pc:docMk/>
          <pc:sldMk cId="2464100065" sldId="263"/>
        </pc:sldMkLst>
        <pc:spChg chg="ord">
          <ac:chgData name="Terja Patama" userId="2fa2220a5be59e76" providerId="LiveId" clId="{B395FFDB-FAD8-49A2-9D57-5606087F6D48}" dt="2023-06-06T08:06:39.828" v="672" actId="13244"/>
          <ac:spMkLst>
            <pc:docMk/>
            <pc:sldMk cId="2464100065" sldId="263"/>
            <ac:spMk id="2" creationId="{EF1051EA-0AEE-73F3-1DDB-533C72F83361}"/>
          </ac:spMkLst>
        </pc:spChg>
      </pc:sldChg>
      <pc:sldChg chg="modSp mod">
        <pc:chgData name="Terja Patama" userId="2fa2220a5be59e76" providerId="LiveId" clId="{B395FFDB-FAD8-49A2-9D57-5606087F6D48}" dt="2023-06-06T08:06:55.240" v="675" actId="13244"/>
        <pc:sldMkLst>
          <pc:docMk/>
          <pc:sldMk cId="3623429745" sldId="264"/>
        </pc:sldMkLst>
        <pc:spChg chg="ord">
          <ac:chgData name="Terja Patama" userId="2fa2220a5be59e76" providerId="LiveId" clId="{B395FFDB-FAD8-49A2-9D57-5606087F6D48}" dt="2023-06-06T08:06:55.240" v="675" actId="13244"/>
          <ac:spMkLst>
            <pc:docMk/>
            <pc:sldMk cId="3623429745" sldId="264"/>
            <ac:spMk id="2" creationId="{EF1051EA-0AEE-73F3-1DDB-533C72F83361}"/>
          </ac:spMkLst>
        </pc:spChg>
        <pc:graphicFrameChg chg="mod modGraphic">
          <ac:chgData name="Terja Patama" userId="2fa2220a5be59e76" providerId="LiveId" clId="{B395FFDB-FAD8-49A2-9D57-5606087F6D48}" dt="2023-06-06T08:05:21.173" v="665" actId="21"/>
          <ac:graphicFrameMkLst>
            <pc:docMk/>
            <pc:sldMk cId="3623429745" sldId="264"/>
            <ac:graphicFrameMk id="7" creationId="{25605CB9-9B2D-EEDA-9954-A75F2E32A9ED}"/>
          </ac:graphicFrameMkLst>
        </pc:graphicFrameChg>
      </pc:sldChg>
      <pc:sldChg chg="modSp mod">
        <pc:chgData name="Terja Patama" userId="2fa2220a5be59e76" providerId="LiveId" clId="{B395FFDB-FAD8-49A2-9D57-5606087F6D48}" dt="2023-06-06T08:06:58.880" v="676" actId="13244"/>
        <pc:sldMkLst>
          <pc:docMk/>
          <pc:sldMk cId="328950459" sldId="265"/>
        </pc:sldMkLst>
        <pc:spChg chg="ord">
          <ac:chgData name="Terja Patama" userId="2fa2220a5be59e76" providerId="LiveId" clId="{B395FFDB-FAD8-49A2-9D57-5606087F6D48}" dt="2023-06-06T08:06:58.880" v="676" actId="13244"/>
          <ac:spMkLst>
            <pc:docMk/>
            <pc:sldMk cId="328950459" sldId="265"/>
            <ac:spMk id="2" creationId="{EF1051EA-0AEE-73F3-1DDB-533C72F83361}"/>
          </ac:spMkLst>
        </pc:spChg>
      </pc:sldChg>
      <pc:sldChg chg="modSp mod">
        <pc:chgData name="Terja Patama" userId="2fa2220a5be59e76" providerId="LiveId" clId="{B395FFDB-FAD8-49A2-9D57-5606087F6D48}" dt="2023-06-06T08:07:03.900" v="677" actId="13244"/>
        <pc:sldMkLst>
          <pc:docMk/>
          <pc:sldMk cId="609925533" sldId="266"/>
        </pc:sldMkLst>
        <pc:spChg chg="ord">
          <ac:chgData name="Terja Patama" userId="2fa2220a5be59e76" providerId="LiveId" clId="{B395FFDB-FAD8-49A2-9D57-5606087F6D48}" dt="2023-06-06T08:07:03.900" v="677" actId="13244"/>
          <ac:spMkLst>
            <pc:docMk/>
            <pc:sldMk cId="609925533" sldId="266"/>
            <ac:spMk id="2" creationId="{EF1051EA-0AEE-73F3-1DDB-533C72F83361}"/>
          </ac:spMkLst>
        </pc:spChg>
      </pc:sldChg>
      <pc:sldChg chg="modSp mod">
        <pc:chgData name="Terja Patama" userId="2fa2220a5be59e76" providerId="LiveId" clId="{B395FFDB-FAD8-49A2-9D57-5606087F6D48}" dt="2023-06-06T08:07:07.916" v="678" actId="13244"/>
        <pc:sldMkLst>
          <pc:docMk/>
          <pc:sldMk cId="650534456" sldId="267"/>
        </pc:sldMkLst>
        <pc:spChg chg="ord">
          <ac:chgData name="Terja Patama" userId="2fa2220a5be59e76" providerId="LiveId" clId="{B395FFDB-FAD8-49A2-9D57-5606087F6D48}" dt="2023-06-06T08:07:07.916" v="678" actId="13244"/>
          <ac:spMkLst>
            <pc:docMk/>
            <pc:sldMk cId="650534456" sldId="267"/>
            <ac:spMk id="2" creationId="{EF1051EA-0AEE-73F3-1DDB-533C72F83361}"/>
          </ac:spMkLst>
        </pc:spChg>
      </pc:sldChg>
      <pc:sldChg chg="addSp modSp mod">
        <pc:chgData name="Terja Patama" userId="2fa2220a5be59e76" providerId="LiveId" clId="{B395FFDB-FAD8-49A2-9D57-5606087F6D48}" dt="2023-06-06T08:07:30.415" v="681" actId="13244"/>
        <pc:sldMkLst>
          <pc:docMk/>
          <pc:sldMk cId="2808041314" sldId="268"/>
        </pc:sldMkLst>
        <pc:spChg chg="ord">
          <ac:chgData name="Terja Patama" userId="2fa2220a5be59e76" providerId="LiveId" clId="{B395FFDB-FAD8-49A2-9D57-5606087F6D48}" dt="2023-06-06T08:07:16.181" v="679" actId="13244"/>
          <ac:spMkLst>
            <pc:docMk/>
            <pc:sldMk cId="2808041314" sldId="268"/>
            <ac:spMk id="2" creationId="{EF1051EA-0AEE-73F3-1DDB-533C72F83361}"/>
          </ac:spMkLst>
        </pc:spChg>
        <pc:grpChg chg="mod ord">
          <ac:chgData name="Terja Patama" userId="2fa2220a5be59e76" providerId="LiveId" clId="{B395FFDB-FAD8-49A2-9D57-5606087F6D48}" dt="2023-06-06T08:07:26.130" v="680" actId="13244"/>
          <ac:grpSpMkLst>
            <pc:docMk/>
            <pc:sldMk cId="2808041314" sldId="268"/>
            <ac:grpSpMk id="11" creationId="{5965AC94-D77E-5DA0-42C2-E5C675DCD41D}"/>
          </ac:grpSpMkLst>
        </pc:grpChg>
        <pc:picChg chg="add mod ord">
          <ac:chgData name="Terja Patama" userId="2fa2220a5be59e76" providerId="LiveId" clId="{B395FFDB-FAD8-49A2-9D57-5606087F6D48}" dt="2023-06-06T08:07:30.415" v="681" actId="13244"/>
          <ac:picMkLst>
            <pc:docMk/>
            <pc:sldMk cId="2808041314" sldId="268"/>
            <ac:picMk id="3" creationId="{B43F8253-493B-6A72-C618-24C10949862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bg>
      <p:bgPr>
        <a:gradFill flip="none" rotWithShape="1">
          <a:gsLst>
            <a:gs pos="0">
              <a:schemeClr val="accent5">
                <a:lumMod val="5000"/>
                <a:lumOff val="95000"/>
              </a:schemeClr>
            </a:gs>
            <a:gs pos="100000">
              <a:schemeClr val="accent4"/>
            </a:gs>
          </a:gsLst>
          <a:lin ang="5400000" scaled="1"/>
          <a:tileRect/>
        </a:gra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A5732C-9562-C57B-A8A7-53686C065A23}"/>
              </a:ext>
            </a:extLst>
          </p:cNvPr>
          <p:cNvSpPr>
            <a:spLocks noGrp="1"/>
          </p:cNvSpPr>
          <p:nvPr>
            <p:ph type="ctrTitle"/>
          </p:nvPr>
        </p:nvSpPr>
        <p:spPr>
          <a:xfrm>
            <a:off x="1524000" y="1122363"/>
            <a:ext cx="9144000" cy="2387600"/>
          </a:xfrm>
        </p:spPr>
        <p:txBody>
          <a:bodyPr anchor="b">
            <a:normAutofit/>
          </a:bodyPr>
          <a:lstStyle>
            <a:lvl1pPr algn="ctr">
              <a:defRPr sz="40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F90B4378-C6AC-FF7E-FD16-805642077A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FDAD612C-C0BA-EFA3-4C3B-FF203584A525}"/>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5" name="Alatunnisteen paikkamerkki 4">
            <a:extLst>
              <a:ext uri="{FF2B5EF4-FFF2-40B4-BE49-F238E27FC236}">
                <a16:creationId xmlns:a16="http://schemas.microsoft.com/office/drawing/2014/main" id="{DCED775C-6A0A-13A3-D710-684440DA506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7A4CEED-4EB3-EC36-FDF2-319A9FA77BE5}"/>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
        <p:nvSpPr>
          <p:cNvPr id="8" name="Kuvan paikkamerkki 7">
            <a:extLst>
              <a:ext uri="{FF2B5EF4-FFF2-40B4-BE49-F238E27FC236}">
                <a16:creationId xmlns:a16="http://schemas.microsoft.com/office/drawing/2014/main" id="{99C528DF-CE58-29F5-ABE3-9673A13B06A9}"/>
              </a:ext>
            </a:extLst>
          </p:cNvPr>
          <p:cNvSpPr>
            <a:spLocks noGrp="1"/>
          </p:cNvSpPr>
          <p:nvPr>
            <p:ph type="pic" sz="quarter" idx="13" hasCustomPrompt="1"/>
          </p:nvPr>
        </p:nvSpPr>
        <p:spPr>
          <a:xfrm>
            <a:off x="528638" y="376237"/>
            <a:ext cx="2843213" cy="1223963"/>
          </a:xfrm>
        </p:spPr>
        <p:txBody>
          <a:bodyPr/>
          <a:lstStyle/>
          <a:p>
            <a:r>
              <a:rPr lang="fi-FI" dirty="0"/>
              <a:t>Yrityksen logo tähän</a:t>
            </a:r>
          </a:p>
        </p:txBody>
      </p:sp>
    </p:spTree>
    <p:extLst>
      <p:ext uri="{BB962C8B-B14F-4D97-AF65-F5344CB8AC3E}">
        <p14:creationId xmlns:p14="http://schemas.microsoft.com/office/powerpoint/2010/main" val="405064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2AE708D-CF91-6F28-3867-7A920F0CC453}"/>
              </a:ext>
            </a:extLst>
          </p:cNvPr>
          <p:cNvSpPr>
            <a:spLocks noGrp="1"/>
          </p:cNvSpPr>
          <p:nvPr>
            <p:ph type="title"/>
          </p:nvPr>
        </p:nvSpPr>
        <p:spPr>
          <a:xfrm>
            <a:off x="838200" y="979487"/>
            <a:ext cx="10515600" cy="13255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Pystysuoran tekstin paikkamerkki 2">
            <a:extLst>
              <a:ext uri="{FF2B5EF4-FFF2-40B4-BE49-F238E27FC236}">
                <a16:creationId xmlns:a16="http://schemas.microsoft.com/office/drawing/2014/main" id="{590293FE-5998-3C73-3256-E9FC22E7CD31}"/>
              </a:ext>
            </a:extLst>
          </p:cNvPr>
          <p:cNvSpPr>
            <a:spLocks noGrp="1"/>
          </p:cNvSpPr>
          <p:nvPr>
            <p:ph type="body" orient="vert" idx="1"/>
          </p:nvPr>
        </p:nvSpPr>
        <p:spPr>
          <a:xfrm>
            <a:off x="838200" y="2305050"/>
            <a:ext cx="10515600" cy="3871913"/>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1CFF6DC-E08E-F6B5-EAD4-357E4CE1D81C}"/>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5" name="Alatunnisteen paikkamerkki 4">
            <a:extLst>
              <a:ext uri="{FF2B5EF4-FFF2-40B4-BE49-F238E27FC236}">
                <a16:creationId xmlns:a16="http://schemas.microsoft.com/office/drawing/2014/main" id="{2A7BE750-D30D-112A-D96B-F1433E502C8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084FE85-0A84-9E51-BCD4-6CA3B3C58FD0}"/>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407907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694E8F9A-39B1-973C-D772-CD5F4D3DB9A0}"/>
              </a:ext>
            </a:extLst>
          </p:cNvPr>
          <p:cNvSpPr>
            <a:spLocks noGrp="1"/>
          </p:cNvSpPr>
          <p:nvPr>
            <p:ph type="title" orient="vert"/>
          </p:nvPr>
        </p:nvSpPr>
        <p:spPr>
          <a:xfrm>
            <a:off x="8724900" y="1274617"/>
            <a:ext cx="2628900" cy="4902345"/>
          </a:xfrm>
        </p:spPr>
        <p:txBody>
          <a:bodyPr vert="eaVert"/>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Pystysuoran tekstin paikkamerkki 2">
            <a:extLst>
              <a:ext uri="{FF2B5EF4-FFF2-40B4-BE49-F238E27FC236}">
                <a16:creationId xmlns:a16="http://schemas.microsoft.com/office/drawing/2014/main" id="{55774A3F-F0CE-EC74-14DD-B87896144393}"/>
              </a:ext>
            </a:extLst>
          </p:cNvPr>
          <p:cNvSpPr>
            <a:spLocks noGrp="1"/>
          </p:cNvSpPr>
          <p:nvPr>
            <p:ph type="body" orient="vert" idx="1"/>
          </p:nvPr>
        </p:nvSpPr>
        <p:spPr>
          <a:xfrm>
            <a:off x="838200" y="1274617"/>
            <a:ext cx="7734300" cy="4902346"/>
          </a:xfrm>
        </p:spPr>
        <p:txBody>
          <a:bodyPr vert="eaVert"/>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1DAFC2EC-5FD1-C38B-71C8-C7FD692E95EF}"/>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5" name="Alatunnisteen paikkamerkki 4">
            <a:extLst>
              <a:ext uri="{FF2B5EF4-FFF2-40B4-BE49-F238E27FC236}">
                <a16:creationId xmlns:a16="http://schemas.microsoft.com/office/drawing/2014/main" id="{C155CAAC-AC76-B131-9A00-AF01C9071BB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41617AF-61F6-8390-9F12-F5793AAEDD68}"/>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45381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2D25F0-F4DF-8C0A-D938-0464C6E990D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0A6E6338-B53E-50C9-1D81-22DD23795D94}"/>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7B70ECE-8B64-D48C-3AAC-19F5C95BC823}"/>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5" name="Alatunnisteen paikkamerkki 4">
            <a:extLst>
              <a:ext uri="{FF2B5EF4-FFF2-40B4-BE49-F238E27FC236}">
                <a16:creationId xmlns:a16="http://schemas.microsoft.com/office/drawing/2014/main" id="{C10E1C3C-16BF-1780-FF5B-4387A14446F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6612F64-D089-BFA6-366D-C6AA1B9AB8AA}"/>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230739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72BC9B-CA03-C407-DFDA-C89FEE22822F}"/>
              </a:ext>
            </a:extLst>
          </p:cNvPr>
          <p:cNvSpPr>
            <a:spLocks noGrp="1"/>
          </p:cNvSpPr>
          <p:nvPr>
            <p:ph type="title"/>
          </p:nvPr>
        </p:nvSpPr>
        <p:spPr>
          <a:xfrm>
            <a:off x="831850" y="1709738"/>
            <a:ext cx="10515600" cy="2852737"/>
          </a:xfrm>
        </p:spPr>
        <p:txBody>
          <a:bodyPr anchor="b">
            <a:normAutofit/>
          </a:bodyPr>
          <a:lstStyle>
            <a:lvl1pPr>
              <a:defRPr sz="40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FE69B4B5-EC09-FC22-9350-8E212AF18D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57BFCDFD-B895-2B1A-EAE5-4C8E500CFA7F}"/>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5" name="Alatunnisteen paikkamerkki 4">
            <a:extLst>
              <a:ext uri="{FF2B5EF4-FFF2-40B4-BE49-F238E27FC236}">
                <a16:creationId xmlns:a16="http://schemas.microsoft.com/office/drawing/2014/main" id="{4099DAEC-A9A4-43A4-0AEC-88E8A80130E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5A15C88-D5B1-B1B8-1296-304B93867F04}"/>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2957910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CEADB4-514C-36A2-B46A-EE8236D40C06}"/>
              </a:ext>
            </a:extLst>
          </p:cNvPr>
          <p:cNvSpPr>
            <a:spLocks noGrp="1"/>
          </p:cNvSpPr>
          <p:nvPr>
            <p:ph type="title"/>
          </p:nvPr>
        </p:nvSpPr>
        <p:spPr>
          <a:xfrm>
            <a:off x="838200" y="894117"/>
            <a:ext cx="10515600" cy="13255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42EC88E-0078-A025-60A3-743BA2B4ABD0}"/>
              </a:ext>
            </a:extLst>
          </p:cNvPr>
          <p:cNvSpPr>
            <a:spLocks noGrp="1"/>
          </p:cNvSpPr>
          <p:nvPr>
            <p:ph sz="half" idx="1"/>
          </p:nvPr>
        </p:nvSpPr>
        <p:spPr>
          <a:xfrm>
            <a:off x="838200" y="2005737"/>
            <a:ext cx="5181600" cy="4351338"/>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a:extLst>
              <a:ext uri="{FF2B5EF4-FFF2-40B4-BE49-F238E27FC236}">
                <a16:creationId xmlns:a16="http://schemas.microsoft.com/office/drawing/2014/main" id="{CEEE4989-B10A-C143-7173-2F2B01FE54CF}"/>
              </a:ext>
            </a:extLst>
          </p:cNvPr>
          <p:cNvSpPr>
            <a:spLocks noGrp="1"/>
          </p:cNvSpPr>
          <p:nvPr>
            <p:ph sz="half" idx="2"/>
          </p:nvPr>
        </p:nvSpPr>
        <p:spPr>
          <a:xfrm>
            <a:off x="6172200" y="2005737"/>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E057321C-20A1-32F3-76DB-622F3E6DC114}"/>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6" name="Alatunnisteen paikkamerkki 5">
            <a:extLst>
              <a:ext uri="{FF2B5EF4-FFF2-40B4-BE49-F238E27FC236}">
                <a16:creationId xmlns:a16="http://schemas.microsoft.com/office/drawing/2014/main" id="{4AACBE16-D5E0-5DDB-E8DA-F99CFB7B0B1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6829B85-3C94-52FE-23DC-7251139816EC}"/>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3224567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B62C45F-5FCC-0B43-8C69-D1FB17B3390A}"/>
              </a:ext>
            </a:extLst>
          </p:cNvPr>
          <p:cNvSpPr>
            <a:spLocks noGrp="1"/>
          </p:cNvSpPr>
          <p:nvPr>
            <p:ph type="title"/>
          </p:nvPr>
        </p:nvSpPr>
        <p:spPr>
          <a:xfrm>
            <a:off x="838200" y="879043"/>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70BFFA1B-4B12-C4AE-2C1D-A39C4713ECBB}"/>
              </a:ext>
            </a:extLst>
          </p:cNvPr>
          <p:cNvSpPr>
            <a:spLocks noGrp="1"/>
          </p:cNvSpPr>
          <p:nvPr>
            <p:ph type="body" idx="1"/>
          </p:nvPr>
        </p:nvSpPr>
        <p:spPr>
          <a:xfrm>
            <a:off x="839788" y="204138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4" name="Sisällön paikkamerkki 3">
            <a:extLst>
              <a:ext uri="{FF2B5EF4-FFF2-40B4-BE49-F238E27FC236}">
                <a16:creationId xmlns:a16="http://schemas.microsoft.com/office/drawing/2014/main" id="{DF4CFC2B-A585-5CA7-10DA-5FF7316298C8}"/>
              </a:ext>
            </a:extLst>
          </p:cNvPr>
          <p:cNvSpPr>
            <a:spLocks noGrp="1"/>
          </p:cNvSpPr>
          <p:nvPr>
            <p:ph sz="half" idx="2"/>
          </p:nvPr>
        </p:nvSpPr>
        <p:spPr>
          <a:xfrm>
            <a:off x="839788" y="2865299"/>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43439FAC-A818-FE19-096F-CBC6D14431D5}"/>
              </a:ext>
            </a:extLst>
          </p:cNvPr>
          <p:cNvSpPr>
            <a:spLocks noGrp="1"/>
          </p:cNvSpPr>
          <p:nvPr>
            <p:ph type="body" sz="quarter" idx="3"/>
          </p:nvPr>
        </p:nvSpPr>
        <p:spPr>
          <a:xfrm>
            <a:off x="6172200" y="204138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9F25EE3F-8FC1-32A2-B7C8-A86B85D137A9}"/>
              </a:ext>
            </a:extLst>
          </p:cNvPr>
          <p:cNvSpPr>
            <a:spLocks noGrp="1"/>
          </p:cNvSpPr>
          <p:nvPr>
            <p:ph sz="quarter" idx="4"/>
          </p:nvPr>
        </p:nvSpPr>
        <p:spPr>
          <a:xfrm>
            <a:off x="6172200" y="2865299"/>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5B4E2116-50B9-AC22-E503-9792D74CFEFF}"/>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8" name="Alatunnisteen paikkamerkki 7">
            <a:extLst>
              <a:ext uri="{FF2B5EF4-FFF2-40B4-BE49-F238E27FC236}">
                <a16:creationId xmlns:a16="http://schemas.microsoft.com/office/drawing/2014/main" id="{0BAB0A24-10AF-771B-758C-A650DC087F64}"/>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18198E53-F464-8D96-EAC2-612DD74B736D}"/>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261304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96BAB4-3A64-C6AC-CDB3-2F17FF7646BF}"/>
              </a:ext>
            </a:extLst>
          </p:cNvPr>
          <p:cNvSpPr>
            <a:spLocks noGrp="1"/>
          </p:cNvSpPr>
          <p:nvPr>
            <p:ph type="title"/>
          </p:nvPr>
        </p:nvSpPr>
        <p:spPr>
          <a:xfrm>
            <a:off x="838200" y="907973"/>
            <a:ext cx="10515600" cy="1325563"/>
          </a:xfrm>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4338F553-7B0B-5AD4-0B39-C32CB60B259A}"/>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4" name="Alatunnisteen paikkamerkki 3">
            <a:extLst>
              <a:ext uri="{FF2B5EF4-FFF2-40B4-BE49-F238E27FC236}">
                <a16:creationId xmlns:a16="http://schemas.microsoft.com/office/drawing/2014/main" id="{592CC8E2-A8A0-B358-8AFC-197ABE0F7E43}"/>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6020AC54-6C25-98A0-1B87-A3BADFFDFAB2}"/>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261529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9AB10EE-56A3-450C-62A5-3BFFBCA5FA23}"/>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3" name="Alatunnisteen paikkamerkki 2">
            <a:extLst>
              <a:ext uri="{FF2B5EF4-FFF2-40B4-BE49-F238E27FC236}">
                <a16:creationId xmlns:a16="http://schemas.microsoft.com/office/drawing/2014/main" id="{5D413431-17E6-0BC5-4188-45F59F9A1E6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18308CD6-1241-6D63-F8EF-7759A8992192}"/>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427532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D4F30C-41ED-41F4-8B3A-D47FCC71380A}"/>
              </a:ext>
            </a:extLst>
          </p:cNvPr>
          <p:cNvSpPr>
            <a:spLocks noGrp="1"/>
          </p:cNvSpPr>
          <p:nvPr>
            <p:ph type="title"/>
          </p:nvPr>
        </p:nvSpPr>
        <p:spPr>
          <a:xfrm>
            <a:off x="839788" y="1025241"/>
            <a:ext cx="3932237" cy="1600200"/>
          </a:xfrm>
        </p:spPr>
        <p:txBody>
          <a:bodyPr anchor="b"/>
          <a:lstStyle>
            <a:lvl1pPr>
              <a:defRPr sz="32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AC34CD8E-D294-7A38-7201-C5B71ACFC172}"/>
              </a:ext>
            </a:extLst>
          </p:cNvPr>
          <p:cNvSpPr>
            <a:spLocks noGrp="1"/>
          </p:cNvSpPr>
          <p:nvPr>
            <p:ph idx="1"/>
          </p:nvPr>
        </p:nvSpPr>
        <p:spPr>
          <a:xfrm>
            <a:off x="5377157" y="1246910"/>
            <a:ext cx="6172200" cy="51821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a:extLst>
              <a:ext uri="{FF2B5EF4-FFF2-40B4-BE49-F238E27FC236}">
                <a16:creationId xmlns:a16="http://schemas.microsoft.com/office/drawing/2014/main" id="{9D2F1E42-19EF-9A1A-0D26-BD4DE7467A40}"/>
              </a:ext>
            </a:extLst>
          </p:cNvPr>
          <p:cNvSpPr>
            <a:spLocks noGrp="1"/>
          </p:cNvSpPr>
          <p:nvPr>
            <p:ph type="body" sz="half" idx="2"/>
          </p:nvPr>
        </p:nvSpPr>
        <p:spPr>
          <a:xfrm>
            <a:off x="839788" y="2729345"/>
            <a:ext cx="3932237" cy="37076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
        <p:nvSpPr>
          <p:cNvPr id="5" name="Päivämäärän paikkamerkki 4">
            <a:extLst>
              <a:ext uri="{FF2B5EF4-FFF2-40B4-BE49-F238E27FC236}">
                <a16:creationId xmlns:a16="http://schemas.microsoft.com/office/drawing/2014/main" id="{CEEFAC63-8B18-FC89-0BC7-07F18E14A103}"/>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6" name="Alatunnisteen paikkamerkki 5">
            <a:extLst>
              <a:ext uri="{FF2B5EF4-FFF2-40B4-BE49-F238E27FC236}">
                <a16:creationId xmlns:a16="http://schemas.microsoft.com/office/drawing/2014/main" id="{AD9712F9-11AD-16A2-8B2B-1A44951FD44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BD3F930-84F3-A25A-5667-348C044AE189}"/>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238772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DEB31C-7764-2E3D-2FC9-7B44D502FCFF}"/>
              </a:ext>
            </a:extLst>
          </p:cNvPr>
          <p:cNvSpPr>
            <a:spLocks noGrp="1"/>
          </p:cNvSpPr>
          <p:nvPr>
            <p:ph type="title"/>
          </p:nvPr>
        </p:nvSpPr>
        <p:spPr>
          <a:xfrm>
            <a:off x="836612" y="987425"/>
            <a:ext cx="3932237" cy="1600200"/>
          </a:xfrm>
        </p:spPr>
        <p:txBody>
          <a:bodyPr anchor="b"/>
          <a:lstStyle>
            <a:lvl1pPr>
              <a:defRPr sz="32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Kuvan paikkamerkki 2">
            <a:extLst>
              <a:ext uri="{FF2B5EF4-FFF2-40B4-BE49-F238E27FC236}">
                <a16:creationId xmlns:a16="http://schemas.microsoft.com/office/drawing/2014/main" id="{4CF7325F-59BC-0F69-A4FB-3FC951F1FE6E}"/>
              </a:ext>
            </a:extLst>
          </p:cNvPr>
          <p:cNvSpPr>
            <a:spLocks noGrp="1"/>
          </p:cNvSpPr>
          <p:nvPr>
            <p:ph type="pic" idx="1"/>
          </p:nvPr>
        </p:nvSpPr>
        <p:spPr>
          <a:xfrm>
            <a:off x="6096000" y="987425"/>
            <a:ext cx="525938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F4808D34-A363-36DE-C2BF-CE36C7266C29}"/>
              </a:ext>
            </a:extLst>
          </p:cNvPr>
          <p:cNvSpPr>
            <a:spLocks noGrp="1"/>
          </p:cNvSpPr>
          <p:nvPr>
            <p:ph type="body" sz="half" idx="2"/>
          </p:nvPr>
        </p:nvSpPr>
        <p:spPr>
          <a:xfrm>
            <a:off x="836612" y="2779712"/>
            <a:ext cx="3932237"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
        <p:nvSpPr>
          <p:cNvPr id="5" name="Päivämäärän paikkamerkki 4">
            <a:extLst>
              <a:ext uri="{FF2B5EF4-FFF2-40B4-BE49-F238E27FC236}">
                <a16:creationId xmlns:a16="http://schemas.microsoft.com/office/drawing/2014/main" id="{C8180F33-CB2C-F85C-321F-1ADBD4CC1D2E}"/>
              </a:ext>
            </a:extLst>
          </p:cNvPr>
          <p:cNvSpPr>
            <a:spLocks noGrp="1"/>
          </p:cNvSpPr>
          <p:nvPr>
            <p:ph type="dt" sz="half" idx="10"/>
          </p:nvPr>
        </p:nvSpPr>
        <p:spPr>
          <a:xfrm>
            <a:off x="8696325" y="319087"/>
            <a:ext cx="2743200" cy="365125"/>
          </a:xfrm>
          <a:prstGeom prst="rect">
            <a:avLst/>
          </a:prstGeom>
        </p:spPr>
        <p:txBody>
          <a:bodyPr/>
          <a:lstStyle/>
          <a:p>
            <a:fld id="{C64FB09A-E254-4607-884B-4588F6BE210E}" type="datetimeFigureOut">
              <a:rPr lang="fi-FI" smtClean="0"/>
              <a:t>6.6.2023</a:t>
            </a:fld>
            <a:endParaRPr lang="fi-FI"/>
          </a:p>
        </p:txBody>
      </p:sp>
      <p:sp>
        <p:nvSpPr>
          <p:cNvPr id="6" name="Alatunnisteen paikkamerkki 5">
            <a:extLst>
              <a:ext uri="{FF2B5EF4-FFF2-40B4-BE49-F238E27FC236}">
                <a16:creationId xmlns:a16="http://schemas.microsoft.com/office/drawing/2014/main" id="{F83F33A9-7DD5-48D0-409F-EDD47DDAF02A}"/>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38EDEE4-425A-5FFF-0632-CC66D198C7D9}"/>
              </a:ext>
            </a:extLst>
          </p:cNvPr>
          <p:cNvSpPr>
            <a:spLocks noGrp="1"/>
          </p:cNvSpPr>
          <p:nvPr>
            <p:ph type="sldNum" sz="quarter" idx="12"/>
          </p:nvPr>
        </p:nvSpPr>
        <p:spPr>
          <a:xfrm>
            <a:off x="8610600" y="6356350"/>
            <a:ext cx="2743200" cy="365125"/>
          </a:xfrm>
          <a:prstGeom prst="rect">
            <a:avLst/>
          </a:prstGeom>
        </p:spPr>
        <p:txBody>
          <a:bodyPr/>
          <a:lstStyle/>
          <a:p>
            <a:fld id="{F7F091EC-586A-4CD8-8B69-C209DEDDF546}" type="slidenum">
              <a:rPr lang="fi-FI" smtClean="0"/>
              <a:t>‹#›</a:t>
            </a:fld>
            <a:endParaRPr lang="fi-FI"/>
          </a:p>
        </p:txBody>
      </p:sp>
    </p:spTree>
    <p:extLst>
      <p:ext uri="{BB962C8B-B14F-4D97-AF65-F5344CB8AC3E}">
        <p14:creationId xmlns:p14="http://schemas.microsoft.com/office/powerpoint/2010/main" val="409973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C9CBADF4-34C4-DAD7-124D-272A4B3EEBD7}"/>
              </a:ext>
            </a:extLst>
          </p:cNvPr>
          <p:cNvSpPr>
            <a:spLocks noGrp="1"/>
          </p:cNvSpPr>
          <p:nvPr>
            <p:ph type="title"/>
          </p:nvPr>
        </p:nvSpPr>
        <p:spPr>
          <a:xfrm>
            <a:off x="838200" y="1185068"/>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CB62AABE-55DC-BAC4-AD32-F893925ABAC4}"/>
              </a:ext>
            </a:extLst>
          </p:cNvPr>
          <p:cNvSpPr>
            <a:spLocks noGrp="1"/>
          </p:cNvSpPr>
          <p:nvPr>
            <p:ph type="body" idx="1"/>
          </p:nvPr>
        </p:nvSpPr>
        <p:spPr>
          <a:xfrm>
            <a:off x="838200" y="2600325"/>
            <a:ext cx="10515600" cy="35766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FE04AF3C-CF04-C354-4291-32EF2621FB42}"/>
              </a:ext>
            </a:extLst>
          </p:cNvPr>
          <p:cNvSpPr>
            <a:spLocks noGrp="1"/>
          </p:cNvSpPr>
          <p:nvPr>
            <p:ph type="dt" sz="half" idx="2"/>
          </p:nvPr>
        </p:nvSpPr>
        <p:spPr>
          <a:xfrm>
            <a:off x="8696325" y="31908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dirty="0"/>
              <a:t>XX.XX.20XX</a:t>
            </a:r>
          </a:p>
        </p:txBody>
      </p:sp>
      <p:sp>
        <p:nvSpPr>
          <p:cNvPr id="5" name="Alatunnisteen paikkamerkki 4">
            <a:extLst>
              <a:ext uri="{FF2B5EF4-FFF2-40B4-BE49-F238E27FC236}">
                <a16:creationId xmlns:a16="http://schemas.microsoft.com/office/drawing/2014/main" id="{61CDAA09-7B3C-8D7D-2ED4-1D99DF998E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dirty="0"/>
              <a:t>Vain sisäiseen käyttöön</a:t>
            </a:r>
          </a:p>
        </p:txBody>
      </p:sp>
    </p:spTree>
    <p:extLst>
      <p:ext uri="{BB962C8B-B14F-4D97-AF65-F5344CB8AC3E}">
        <p14:creationId xmlns:p14="http://schemas.microsoft.com/office/powerpoint/2010/main" val="4064055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b="1" kern="1200">
          <a:solidFill>
            <a:schemeClr val="tx2"/>
          </a:solidFill>
          <a:latin typeface="Open Sans" pitchFamily="2" charset="0"/>
          <a:ea typeface="Open Sans" pitchFamily="2" charset="0"/>
          <a:cs typeface="Open Sans"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itchFamily="2" charset="0"/>
          <a:ea typeface="Open Sans" pitchFamily="2" charset="0"/>
          <a:cs typeface="Open Sans"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itchFamily="2" charset="0"/>
          <a:ea typeface="Open Sans" pitchFamily="2" charset="0"/>
          <a:cs typeface="Open Sans"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itchFamily="2" charset="0"/>
          <a:ea typeface="Open Sans" pitchFamily="2" charset="0"/>
          <a:cs typeface="Open Sans"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reativecommons.org/licenses/by-nc-nd/4.0/deed.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image" Target="../media/image3.jpeg"/><Relationship Id="rId2" Type="http://schemas.openxmlformats.org/officeDocument/2006/relationships/hyperlink" Target="https://creativecommons.org/licenses/by-nc-nd/4.0/deed.fi" TargetMode="External"/><Relationship Id="rId1" Type="http://schemas.openxmlformats.org/officeDocument/2006/relationships/slideLayout" Target="../slideLayouts/slideLayout1.xml"/><Relationship Id="rId6" Type="http://schemas.openxmlformats.org/officeDocument/2006/relationships/hyperlink" Target="https://generalistit.fi/" TargetMode="External"/><Relationship Id="rId5" Type="http://schemas.openxmlformats.org/officeDocument/2006/relationships/hyperlink" Target="https://yrityshyva10.fi/" TargetMode="External"/><Relationship Id="rId10" Type="http://schemas.openxmlformats.org/officeDocument/2006/relationships/image" Target="../media/image6.jpg"/><Relationship Id="rId4" Type="http://schemas.openxmlformats.org/officeDocument/2006/relationships/hyperlink" Target="https://novago.fi/"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descr="Cc-lisenssi, jossa lähde tulee nimetä asianmukaisesti, et voi käyttää aineistoa kaupalliseen tarkoitukseen ja ei muutoksia, jos jaat materiaalia.">
            <a:hlinkClick r:id="rId2"/>
            <a:extLst>
              <a:ext uri="{FF2B5EF4-FFF2-40B4-BE49-F238E27FC236}">
                <a16:creationId xmlns:a16="http://schemas.microsoft.com/office/drawing/2014/main" id="{D8152C13-4BDD-4AA4-4D29-CCB89C33DD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5392" y="5988766"/>
            <a:ext cx="1098608" cy="387010"/>
          </a:xfrm>
          <a:prstGeom prst="rect">
            <a:avLst/>
          </a:prstGeom>
          <a:noFill/>
        </p:spPr>
      </p:pic>
      <p:sp>
        <p:nvSpPr>
          <p:cNvPr id="3" name="Alaotsikko 2">
            <a:extLst>
              <a:ext uri="{FF2B5EF4-FFF2-40B4-BE49-F238E27FC236}">
                <a16:creationId xmlns:a16="http://schemas.microsoft.com/office/drawing/2014/main" id="{9BBA2EDB-3690-9BE8-4A52-D9EFC941C15F}"/>
              </a:ext>
            </a:extLst>
          </p:cNvPr>
          <p:cNvSpPr>
            <a:spLocks noGrp="1"/>
          </p:cNvSpPr>
          <p:nvPr>
            <p:ph type="subTitle" idx="1"/>
          </p:nvPr>
        </p:nvSpPr>
        <p:spPr>
          <a:xfrm>
            <a:off x="293077" y="2222420"/>
            <a:ext cx="11412415" cy="3231952"/>
          </a:xfrm>
        </p:spPr>
        <p:txBody>
          <a:bodyPr>
            <a:normAutofit fontScale="25000" lnSpcReduction="20000"/>
          </a:bodyPr>
          <a:lstStyle/>
          <a:p>
            <a:pPr algn="l"/>
            <a:endParaRPr lang="fi-FI" i="1" dirty="0"/>
          </a:p>
          <a:p>
            <a:pPr marL="342900" indent="-342900" algn="l">
              <a:lnSpc>
                <a:spcPct val="170000"/>
              </a:lnSpc>
              <a:buFont typeface="Arial" panose="020B0604020202020204" pitchFamily="34" charset="0"/>
              <a:buChar char="•"/>
            </a:pPr>
            <a:r>
              <a:rPr lang="fi-FI" sz="7200" dirty="0"/>
              <a:t>Tälle sivulle tulee yrityksenne </a:t>
            </a:r>
            <a:r>
              <a:rPr lang="fi-FI" sz="7200" b="1" dirty="0"/>
              <a:t>logo</a:t>
            </a:r>
            <a:r>
              <a:rPr lang="fi-FI" sz="7200" dirty="0"/>
              <a:t>, tarvittaessa </a:t>
            </a:r>
            <a:r>
              <a:rPr lang="fi-FI" sz="7200" b="1" dirty="0"/>
              <a:t>slogan</a:t>
            </a:r>
            <a:r>
              <a:rPr lang="fi-FI" sz="7200" dirty="0"/>
              <a:t>.</a:t>
            </a:r>
          </a:p>
          <a:p>
            <a:pPr marL="342900" indent="-342900" algn="l">
              <a:lnSpc>
                <a:spcPct val="170000"/>
              </a:lnSpc>
              <a:buFont typeface="Arial" panose="020B0604020202020204" pitchFamily="34" charset="0"/>
              <a:buChar char="•"/>
            </a:pPr>
            <a:r>
              <a:rPr lang="fi-FI" sz="7200" b="1" dirty="0"/>
              <a:t>Taustavärin</a:t>
            </a:r>
            <a:r>
              <a:rPr lang="fi-FI" sz="7200" dirty="0"/>
              <a:t> saa vaihdettua Näytä &gt;  Dian perustyyli &gt; oik. paneelista väri ja valitse ”Käytä kaikissa”</a:t>
            </a:r>
          </a:p>
          <a:p>
            <a:pPr marL="342900" indent="-342900" algn="l">
              <a:lnSpc>
                <a:spcPct val="170000"/>
              </a:lnSpc>
              <a:buFont typeface="Arial" panose="020B0604020202020204" pitchFamily="34" charset="0"/>
              <a:buChar char="•"/>
            </a:pPr>
            <a:r>
              <a:rPr lang="fi-FI" sz="7200" dirty="0"/>
              <a:t>Tällaiset ohjetekstit kannattaa tehdessä poistaa</a:t>
            </a:r>
          </a:p>
          <a:p>
            <a:pPr marL="342900" indent="-342900" algn="l">
              <a:lnSpc>
                <a:spcPct val="170000"/>
              </a:lnSpc>
              <a:buFont typeface="Arial" panose="020B0604020202020204" pitchFamily="34" charset="0"/>
              <a:buChar char="•"/>
            </a:pPr>
            <a:r>
              <a:rPr lang="fi-FI" sz="7200" dirty="0"/>
              <a:t>Oman yrityksensä hyvin tuntevan pitäisi pystyä täyttämään tämä suhteellisen nopeasti</a:t>
            </a:r>
          </a:p>
          <a:p>
            <a:pPr marL="342900" indent="-342900" algn="l">
              <a:lnSpc>
                <a:spcPct val="170000"/>
              </a:lnSpc>
              <a:buFont typeface="Arial" panose="020B0604020202020204" pitchFamily="34" charset="0"/>
              <a:buChar char="•"/>
            </a:pPr>
            <a:r>
              <a:rPr lang="fi-FI" sz="7200" dirty="0"/>
              <a:t>Logon voi vaihtaa Näytä &gt; Dian perustyyli &gt; Tähän yrityksen –logo -kohtaan</a:t>
            </a:r>
          </a:p>
        </p:txBody>
      </p:sp>
      <p:sp>
        <p:nvSpPr>
          <p:cNvPr id="4" name="Alaotsikko 2">
            <a:extLst>
              <a:ext uri="{FF2B5EF4-FFF2-40B4-BE49-F238E27FC236}">
                <a16:creationId xmlns:a16="http://schemas.microsoft.com/office/drawing/2014/main" id="{4ECAC120-902F-29EC-21E5-4A7340B51C97}"/>
              </a:ext>
            </a:extLst>
          </p:cNvPr>
          <p:cNvSpPr txBox="1">
            <a:spLocks/>
          </p:cNvSpPr>
          <p:nvPr/>
        </p:nvSpPr>
        <p:spPr>
          <a:xfrm>
            <a:off x="1524000" y="1251881"/>
            <a:ext cx="9144000" cy="781686"/>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Open Sans" pitchFamily="2" charset="0"/>
                <a:ea typeface="Open Sans" pitchFamily="2" charset="0"/>
                <a:cs typeface="Open Sans" pitchFamily="2"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Open Sans" pitchFamily="2" charset="0"/>
                <a:ea typeface="Open Sans" pitchFamily="2" charset="0"/>
                <a:cs typeface="Open Sans" pitchFamily="2"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Open Sans" pitchFamily="2" charset="0"/>
                <a:ea typeface="Open Sans" pitchFamily="2" charset="0"/>
                <a:cs typeface="Open Sans" pitchFamily="2"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Open Sans" pitchFamily="2" charset="0"/>
                <a:ea typeface="Open Sans" pitchFamily="2" charset="0"/>
                <a:cs typeface="Open Sans" pitchFamily="2"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Open Sans" pitchFamily="2" charset="0"/>
                <a:ea typeface="Open Sans" pitchFamily="2" charset="0"/>
                <a:cs typeface="Open Sans" pitchFamily="2"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i-FI" i="1" dirty="0"/>
              <a:t>xx.xx.20xx</a:t>
            </a:r>
          </a:p>
          <a:p>
            <a:r>
              <a:rPr lang="fi-FI" i="1" dirty="0"/>
              <a:t>LUOTTAMUKSELLINEN – vain sisäiseen käyttöön </a:t>
            </a:r>
          </a:p>
        </p:txBody>
      </p:sp>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524000" y="0"/>
            <a:ext cx="9144000" cy="1194117"/>
          </a:xfrm>
        </p:spPr>
        <p:txBody>
          <a:bodyPr>
            <a:normAutofit/>
          </a:bodyPr>
          <a:lstStyle/>
          <a:p>
            <a:r>
              <a:rPr lang="fi-FI" sz="4800" dirty="0"/>
              <a:t>Vastuullisuuskartoitus</a:t>
            </a:r>
          </a:p>
        </p:txBody>
      </p:sp>
    </p:spTree>
    <p:extLst>
      <p:ext uri="{BB962C8B-B14F-4D97-AF65-F5344CB8AC3E}">
        <p14:creationId xmlns:p14="http://schemas.microsoft.com/office/powerpoint/2010/main" val="972698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9BBA2EDB-3690-9BE8-4A52-D9EFC941C15F}"/>
              </a:ext>
            </a:extLst>
          </p:cNvPr>
          <p:cNvSpPr>
            <a:spLocks noGrp="1"/>
          </p:cNvSpPr>
          <p:nvPr>
            <p:ph type="subTitle" idx="1"/>
          </p:nvPr>
        </p:nvSpPr>
        <p:spPr>
          <a:xfrm>
            <a:off x="234462" y="1642324"/>
            <a:ext cx="11553092" cy="4949672"/>
          </a:xfrm>
        </p:spPr>
        <p:txBody>
          <a:bodyPr>
            <a:normAutofit/>
          </a:bodyPr>
          <a:lstStyle/>
          <a:p>
            <a:pPr marL="342900" indent="-342900" algn="l">
              <a:lnSpc>
                <a:spcPct val="150000"/>
              </a:lnSpc>
              <a:buFont typeface="Arial" panose="020B0604020202020204" pitchFamily="34" charset="0"/>
              <a:buChar char="•"/>
            </a:pPr>
            <a:r>
              <a:rPr lang="fi-FI" sz="1800" dirty="0"/>
              <a:t>Taulukot voivat näyttää hankalilta, kun pääset vauhtiin, täyttäminen käynee useimmiten aika helposti – pienessä yrityksessä tilannekuva on helppo saada.</a:t>
            </a:r>
          </a:p>
          <a:p>
            <a:pPr marL="342900" indent="-342900" algn="l">
              <a:lnSpc>
                <a:spcPct val="150000"/>
              </a:lnSpc>
              <a:buFont typeface="Arial" panose="020B0604020202020204" pitchFamily="34" charset="0"/>
              <a:buChar char="•"/>
            </a:pPr>
            <a:r>
              <a:rPr lang="fi-FI" sz="1800" dirty="0"/>
              <a:t>Voit monistaa mitä tahansa diaa, jos haluat jatkaa jotain aiheesta uudellakin taulukolla.</a:t>
            </a:r>
          </a:p>
          <a:p>
            <a:pPr marL="342900" indent="-342900" algn="l">
              <a:lnSpc>
                <a:spcPct val="150000"/>
              </a:lnSpc>
              <a:buFont typeface="Arial" panose="020B0604020202020204" pitchFamily="34" charset="0"/>
              <a:buChar char="•"/>
            </a:pPr>
            <a:r>
              <a:rPr lang="fi-FI" sz="1800" dirty="0"/>
              <a:t>Positiivinen asenne ja jokaisen pienenkin teon tärkeyden ymmärtäminen auttaa suhtautumaan vastuullisuusasiaan maanläheisellä ja ratkaisukeskeisellä tavalla.</a:t>
            </a:r>
          </a:p>
          <a:p>
            <a:pPr marL="342900" indent="-342900" algn="l">
              <a:lnSpc>
                <a:spcPct val="150000"/>
              </a:lnSpc>
              <a:buFont typeface="Arial" panose="020B0604020202020204" pitchFamily="34" charset="0"/>
              <a:buChar char="•"/>
            </a:pPr>
            <a:r>
              <a:rPr lang="fi-FI" sz="1800" dirty="0"/>
              <a:t>Tehdyn työn vaikutukset tulevat varmasti näkyviin jo seuraavan vuoden aikana eri tavoin; tekemäsi työ palkitsee sinut varmasti myöhemmin.</a:t>
            </a:r>
          </a:p>
          <a:p>
            <a:pPr marL="342900" indent="-342900" algn="l">
              <a:lnSpc>
                <a:spcPct val="150000"/>
              </a:lnSpc>
              <a:buFont typeface="Arial" panose="020B0604020202020204" pitchFamily="34" charset="0"/>
              <a:buChar char="•"/>
            </a:pPr>
            <a:r>
              <a:rPr lang="fi-FI" sz="1800" dirty="0"/>
              <a:t>Yrityksesi kasvaessa, kannattaa heti budjetin puitteissa siirtyä ostamaan vastuullisuuskartoitus tai jopa varsinainen vastuullisuusraportti viestintäsuunnitelmineen ulkoiselta kumppanilta – tässä yhteydessä tekemäsi pohjatyö varmasti vähentää alihankkijan hintaa.</a:t>
            </a:r>
          </a:p>
        </p:txBody>
      </p:sp>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524000" y="762000"/>
            <a:ext cx="9144000" cy="760179"/>
          </a:xfrm>
        </p:spPr>
        <p:txBody>
          <a:bodyPr>
            <a:normAutofit/>
          </a:bodyPr>
          <a:lstStyle/>
          <a:p>
            <a:r>
              <a:rPr lang="fi-FI" sz="4800" dirty="0"/>
              <a:t>Onnea matkaan!</a:t>
            </a:r>
          </a:p>
        </p:txBody>
      </p:sp>
    </p:spTree>
    <p:extLst>
      <p:ext uri="{BB962C8B-B14F-4D97-AF65-F5344CB8AC3E}">
        <p14:creationId xmlns:p14="http://schemas.microsoft.com/office/powerpoint/2010/main" val="650534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descr="Cc-lisenssi, jossa lähde tulee nimetä asianmukaisesti, et voi käyttää aineistoa kaupalliseen tarkoitukseen ja ei muutoksia, jos jaat materiaalia.">
            <a:hlinkClick r:id="rId2"/>
            <a:extLst>
              <a:ext uri="{FF2B5EF4-FFF2-40B4-BE49-F238E27FC236}">
                <a16:creationId xmlns:a16="http://schemas.microsoft.com/office/drawing/2014/main" id="{B43F8253-493B-6A72-C618-24C109498624}"/>
              </a:ext>
            </a:extLst>
          </p:cNvPr>
          <p:cNvPicPr>
            <a:picLocks noChangeAspect="1"/>
          </p:cNvPicPr>
          <p:nvPr/>
        </p:nvPicPr>
        <p:blipFill>
          <a:blip r:embed="rId3"/>
          <a:stretch>
            <a:fillRect/>
          </a:stretch>
        </p:blipFill>
        <p:spPr>
          <a:xfrm>
            <a:off x="651193" y="6202052"/>
            <a:ext cx="841321" cy="292633"/>
          </a:xfrm>
          <a:prstGeom prst="rect">
            <a:avLst/>
          </a:prstGeom>
        </p:spPr>
      </p:pic>
      <p:sp>
        <p:nvSpPr>
          <p:cNvPr id="4" name="Tekstiruutu 3">
            <a:extLst>
              <a:ext uri="{FF2B5EF4-FFF2-40B4-BE49-F238E27FC236}">
                <a16:creationId xmlns:a16="http://schemas.microsoft.com/office/drawing/2014/main" id="{2D65F399-78C0-174F-FF2B-2B0D7BBE1DBE}"/>
              </a:ext>
            </a:extLst>
          </p:cNvPr>
          <p:cNvSpPr txBox="1"/>
          <p:nvPr/>
        </p:nvSpPr>
        <p:spPr>
          <a:xfrm>
            <a:off x="1517028" y="4575527"/>
            <a:ext cx="8449821" cy="553998"/>
          </a:xfrm>
          <a:prstGeom prst="rect">
            <a:avLst/>
          </a:prstGeom>
          <a:noFill/>
        </p:spPr>
        <p:txBody>
          <a:bodyPr wrap="square">
            <a:spAutoFit/>
          </a:bodyPr>
          <a:lstStyle/>
          <a:p>
            <a:pPr algn="ctr" rtl="0"/>
            <a:r>
              <a:rPr lang="fi-FI" sz="1500" dirty="0"/>
              <a:t>Tämän työkalun on tuottanut </a:t>
            </a:r>
            <a:r>
              <a:rPr lang="fi-FI" sz="1500" dirty="0">
                <a:solidFill>
                  <a:srgbClr val="0070C0"/>
                </a:solidFill>
                <a:hlinkClick r:id="rId4">
                  <a:extLst>
                    <a:ext uri="{A12FA001-AC4F-418D-AE19-62706E023703}">
                      <ahyp:hlinkClr xmlns:ahyp="http://schemas.microsoft.com/office/drawing/2018/hyperlinkcolor" val="tx"/>
                    </a:ext>
                  </a:extLst>
                </a:hlinkClick>
              </a:rPr>
              <a:t>Novago Yrityskehitys Oy</a:t>
            </a:r>
            <a:r>
              <a:rPr lang="fi-FI" sz="1500" dirty="0">
                <a:solidFill>
                  <a:srgbClr val="0070C0"/>
                </a:solidFill>
              </a:rPr>
              <a:t> </a:t>
            </a:r>
            <a:r>
              <a:rPr lang="fi-FI" sz="1500" dirty="0"/>
              <a:t>osana </a:t>
            </a:r>
            <a:r>
              <a:rPr lang="fi-FI" sz="1500" dirty="0">
                <a:solidFill>
                  <a:srgbClr val="0070C0"/>
                </a:solidFill>
                <a:hlinkClick r:id="rId5">
                  <a:extLst>
                    <a:ext uri="{A12FA001-AC4F-418D-AE19-62706E023703}">
                      <ahyp:hlinkClr xmlns:ahyp="http://schemas.microsoft.com/office/drawing/2018/hyperlinkcolor" val="tx"/>
                    </a:ext>
                  </a:extLst>
                </a:hlinkClick>
              </a:rPr>
              <a:t>Toivo@Tee</a:t>
            </a:r>
            <a:r>
              <a:rPr lang="fi-FI" sz="1500" dirty="0">
                <a:solidFill>
                  <a:srgbClr val="0070C0"/>
                </a:solidFill>
              </a:rPr>
              <a:t> </a:t>
            </a:r>
            <a:r>
              <a:rPr lang="fi-FI" sz="1500" dirty="0"/>
              <a:t>-hanketta. Oppaan on toteuttanut vastuullisuuskartoituksiin ja vastuulliseen viestintään erikoistunut </a:t>
            </a:r>
            <a:r>
              <a:rPr lang="fi-FI" sz="1500" dirty="0">
                <a:solidFill>
                  <a:srgbClr val="0070C0"/>
                </a:solidFill>
                <a:hlinkClick r:id="rId6">
                  <a:extLst>
                    <a:ext uri="{A12FA001-AC4F-418D-AE19-62706E023703}">
                      <ahyp:hlinkClr xmlns:ahyp="http://schemas.microsoft.com/office/drawing/2018/hyperlinkcolor" val="tx"/>
                    </a:ext>
                  </a:extLst>
                </a:hlinkClick>
              </a:rPr>
              <a:t>Kirjoittavat Generalistit Oy</a:t>
            </a:r>
            <a:r>
              <a:rPr lang="fi-FI" sz="1500" dirty="0"/>
              <a:t>.</a:t>
            </a:r>
          </a:p>
        </p:txBody>
      </p:sp>
      <p:grpSp>
        <p:nvGrpSpPr>
          <p:cNvPr id="11" name="Ryhmä 10" descr="esittää Toivo@Tee logon, Novago yrityskehityksen logon, Euroopan unioni Euroopan sosiaalirahaston logon.">
            <a:extLst>
              <a:ext uri="{FF2B5EF4-FFF2-40B4-BE49-F238E27FC236}">
                <a16:creationId xmlns:a16="http://schemas.microsoft.com/office/drawing/2014/main" id="{5965AC94-D77E-5DA0-42C2-E5C675DCD41D}"/>
              </a:ext>
            </a:extLst>
          </p:cNvPr>
          <p:cNvGrpSpPr/>
          <p:nvPr/>
        </p:nvGrpSpPr>
        <p:grpSpPr>
          <a:xfrm>
            <a:off x="2750978" y="2984159"/>
            <a:ext cx="5981919" cy="1116834"/>
            <a:chOff x="2479433" y="1987689"/>
            <a:chExt cx="5981919" cy="1116834"/>
          </a:xfrm>
        </p:grpSpPr>
        <p:pic>
          <p:nvPicPr>
            <p:cNvPr id="5" name="Kuva 4" descr="Kuva, joka sisältää kohteen logo&#10;&#10;Kuvaus luotu automaattisesti">
              <a:extLst>
                <a:ext uri="{FF2B5EF4-FFF2-40B4-BE49-F238E27FC236}">
                  <a16:creationId xmlns:a16="http://schemas.microsoft.com/office/drawing/2014/main" id="{8EA99476-75CF-A213-ECA3-7B0375CDC0FB}"/>
                </a:ext>
              </a:extLst>
            </p:cNvPr>
            <p:cNvPicPr>
              <a:picLocks noChangeAspect="1"/>
            </p:cNvPicPr>
            <p:nvPr/>
          </p:nvPicPr>
          <p:blipFill>
            <a:blip r:embed="rId7"/>
            <a:stretch>
              <a:fillRect/>
            </a:stretch>
          </p:blipFill>
          <p:spPr>
            <a:xfrm>
              <a:off x="2479433" y="2074155"/>
              <a:ext cx="861230" cy="890453"/>
            </a:xfrm>
            <a:prstGeom prst="rect">
              <a:avLst/>
            </a:prstGeom>
          </p:spPr>
        </p:pic>
        <p:pic>
          <p:nvPicPr>
            <p:cNvPr id="6" name="Kuva 5">
              <a:extLst>
                <a:ext uri="{FF2B5EF4-FFF2-40B4-BE49-F238E27FC236}">
                  <a16:creationId xmlns:a16="http://schemas.microsoft.com/office/drawing/2014/main" id="{7036EB4F-0F71-10FE-3538-C0507CB56D22}"/>
                </a:ext>
              </a:extLst>
            </p:cNvPr>
            <p:cNvPicPr>
              <a:picLocks noChangeAspect="1"/>
            </p:cNvPicPr>
            <p:nvPr/>
          </p:nvPicPr>
          <p:blipFill>
            <a:blip r:embed="rId8"/>
            <a:stretch>
              <a:fillRect/>
            </a:stretch>
          </p:blipFill>
          <p:spPr>
            <a:xfrm>
              <a:off x="5759525" y="2074156"/>
              <a:ext cx="996584" cy="1030367"/>
            </a:xfrm>
            <a:prstGeom prst="rect">
              <a:avLst/>
            </a:prstGeom>
          </p:spPr>
        </p:pic>
        <p:pic>
          <p:nvPicPr>
            <p:cNvPr id="7" name="Kuva 6" descr="Kuva, joka sisältää kohteen logo&#10;&#10;Kuvaus luotu automaattisesti">
              <a:extLst>
                <a:ext uri="{FF2B5EF4-FFF2-40B4-BE49-F238E27FC236}">
                  <a16:creationId xmlns:a16="http://schemas.microsoft.com/office/drawing/2014/main" id="{A50782B9-B0F1-9033-B61D-3966012365DE}"/>
                </a:ext>
              </a:extLst>
            </p:cNvPr>
            <p:cNvPicPr>
              <a:picLocks noChangeAspect="1"/>
            </p:cNvPicPr>
            <p:nvPr/>
          </p:nvPicPr>
          <p:blipFill>
            <a:blip r:embed="rId9"/>
            <a:stretch>
              <a:fillRect/>
            </a:stretch>
          </p:blipFill>
          <p:spPr>
            <a:xfrm>
              <a:off x="6959134" y="1987689"/>
              <a:ext cx="1502218" cy="1063383"/>
            </a:xfrm>
            <a:prstGeom prst="rect">
              <a:avLst/>
            </a:prstGeom>
          </p:spPr>
        </p:pic>
        <p:pic>
          <p:nvPicPr>
            <p:cNvPr id="8" name="Kuva 7" descr="Kuva, joka sisältää kohteen logo&#10;&#10;Kuvaus luotu automaattisesti">
              <a:extLst>
                <a:ext uri="{FF2B5EF4-FFF2-40B4-BE49-F238E27FC236}">
                  <a16:creationId xmlns:a16="http://schemas.microsoft.com/office/drawing/2014/main" id="{0753C4DA-6DA8-70F9-4063-993D499D9787}"/>
                </a:ext>
              </a:extLst>
            </p:cNvPr>
            <p:cNvPicPr>
              <a:picLocks noChangeAspect="1"/>
            </p:cNvPicPr>
            <p:nvPr/>
          </p:nvPicPr>
          <p:blipFill>
            <a:blip r:embed="rId10"/>
            <a:stretch>
              <a:fillRect/>
            </a:stretch>
          </p:blipFill>
          <p:spPr>
            <a:xfrm>
              <a:off x="3684376" y="2076323"/>
              <a:ext cx="1731436" cy="890453"/>
            </a:xfrm>
            <a:prstGeom prst="rect">
              <a:avLst/>
            </a:prstGeom>
          </p:spPr>
        </p:pic>
      </p:grpSp>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651193" y="1534412"/>
            <a:ext cx="10181492" cy="807072"/>
          </a:xfrm>
        </p:spPr>
        <p:txBody>
          <a:bodyPr>
            <a:normAutofit fontScale="90000"/>
          </a:bodyPr>
          <a:lstStyle/>
          <a:p>
            <a:r>
              <a:rPr lang="fi-FI" dirty="0"/>
              <a:t>Älä jätä tätä sivua lopulliseen versioosi!</a:t>
            </a:r>
          </a:p>
        </p:txBody>
      </p:sp>
    </p:spTree>
    <p:extLst>
      <p:ext uri="{BB962C8B-B14F-4D97-AF65-F5344CB8AC3E}">
        <p14:creationId xmlns:p14="http://schemas.microsoft.com/office/powerpoint/2010/main" val="2808041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9BBA2EDB-3690-9BE8-4A52-D9EFC941C15F}"/>
              </a:ext>
            </a:extLst>
          </p:cNvPr>
          <p:cNvSpPr>
            <a:spLocks noGrp="1"/>
          </p:cNvSpPr>
          <p:nvPr>
            <p:ph type="subTitle" idx="1"/>
          </p:nvPr>
        </p:nvSpPr>
        <p:spPr>
          <a:xfrm>
            <a:off x="310662" y="1602357"/>
            <a:ext cx="11025553" cy="3815254"/>
          </a:xfrm>
        </p:spPr>
        <p:txBody>
          <a:bodyPr>
            <a:noAutofit/>
          </a:bodyPr>
          <a:lstStyle/>
          <a:p>
            <a:pPr marL="342900" indent="-342900" algn="l">
              <a:lnSpc>
                <a:spcPct val="150000"/>
              </a:lnSpc>
              <a:buFont typeface="Arial" panose="020B0604020202020204" pitchFamily="34" charset="0"/>
              <a:buChar char="•"/>
            </a:pPr>
            <a:r>
              <a:rPr lang="fi-FI" sz="1800" dirty="0"/>
              <a:t>Tähän voi kertoa joko ranskalaisin viivoin tai omana tekstinä, miksi haluatte tehdä vastuullisuuskartoituksen yrityksellenne juuri nyt.</a:t>
            </a:r>
            <a:br>
              <a:rPr lang="fi-FI" sz="1800" dirty="0"/>
            </a:br>
            <a:endParaRPr lang="fi-FI" sz="1800" dirty="0"/>
          </a:p>
          <a:p>
            <a:pPr marL="342900" indent="-342900" algn="l">
              <a:lnSpc>
                <a:spcPct val="150000"/>
              </a:lnSpc>
              <a:buFont typeface="Arial" panose="020B0604020202020204" pitchFamily="34" charset="0"/>
              <a:buChar char="•"/>
            </a:pPr>
            <a:r>
              <a:rPr lang="fi-FI" sz="1800" dirty="0"/>
              <a:t>Tälle sivulle on hyvä myös muotoilla kartoituksen ylätavoite, esimerkiksi jos haluatte ”profiloitua alanne vastuulliseksi edelläkävijäksi”, ”olla hiilineutraali ja olla vastuullinen vuoteen 20XX mennessä”, ”aloittaa nyt järjestelmällisen vastuullisuuden kehittämisen sekä jatkaa sitä vuosittain” jne. Tavoitteesta kannattaa tehdä realistinen; sitä voi myöhemmin kyllä muuttaa kunnianhimoisemmaksi.</a:t>
            </a:r>
          </a:p>
        </p:txBody>
      </p:sp>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690258" y="472474"/>
            <a:ext cx="8769924" cy="948175"/>
          </a:xfrm>
        </p:spPr>
        <p:txBody>
          <a:bodyPr>
            <a:normAutofit/>
          </a:bodyPr>
          <a:lstStyle/>
          <a:p>
            <a:r>
              <a:rPr lang="fi-FI" sz="4800" dirty="0"/>
              <a:t>Yleistä</a:t>
            </a:r>
          </a:p>
        </p:txBody>
      </p:sp>
    </p:spTree>
    <p:extLst>
      <p:ext uri="{BB962C8B-B14F-4D97-AF65-F5344CB8AC3E}">
        <p14:creationId xmlns:p14="http://schemas.microsoft.com/office/powerpoint/2010/main" val="908703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9BBA2EDB-3690-9BE8-4A52-D9EFC941C15F}"/>
              </a:ext>
            </a:extLst>
          </p:cNvPr>
          <p:cNvSpPr>
            <a:spLocks noGrp="1"/>
          </p:cNvSpPr>
          <p:nvPr>
            <p:ph type="subTitle" idx="1"/>
          </p:nvPr>
        </p:nvSpPr>
        <p:spPr>
          <a:xfrm>
            <a:off x="328247" y="1365201"/>
            <a:ext cx="11201400" cy="4390871"/>
          </a:xfrm>
        </p:spPr>
        <p:txBody>
          <a:bodyPr>
            <a:noAutofit/>
          </a:bodyPr>
          <a:lstStyle/>
          <a:p>
            <a:pPr marL="342900" indent="-342900" algn="l">
              <a:lnSpc>
                <a:spcPct val="150000"/>
              </a:lnSpc>
              <a:buFont typeface="Arial" panose="020B0604020202020204" pitchFamily="34" charset="0"/>
              <a:buChar char="•"/>
            </a:pPr>
            <a:r>
              <a:rPr lang="fi-FI" sz="1800" dirty="0"/>
              <a:t>Tällä sivulla voitte kertoa, miten kartoitus tehtiin. Esimerkiksi ”Kävimme kohta kohdalta läpi kaikki yrityksen toimet ja toimintatavat vastuullisuuden kolmen osa-alueen pohjalta”.</a:t>
            </a:r>
          </a:p>
          <a:p>
            <a:pPr marL="342900" indent="-342900" algn="l">
              <a:lnSpc>
                <a:spcPct val="150000"/>
              </a:lnSpc>
              <a:buFont typeface="Arial" panose="020B0604020202020204" pitchFamily="34" charset="0"/>
              <a:buChar char="•"/>
            </a:pPr>
            <a:r>
              <a:rPr lang="fi-FI" sz="1800" dirty="0"/>
              <a:t>Jos osa kartoitustyötä oli erityisen työlästä, on hyvä tuoda se tässä esiin jotta näkyy, </a:t>
            </a:r>
            <a:br>
              <a:rPr lang="fi-FI" sz="1800" dirty="0"/>
            </a:br>
            <a:r>
              <a:rPr lang="fi-FI" sz="1800" dirty="0"/>
              <a:t>että asiaan on panostettu paljon (tai pienillä resursseilla).</a:t>
            </a:r>
          </a:p>
          <a:p>
            <a:pPr marL="342900" indent="-342900" algn="l">
              <a:lnSpc>
                <a:spcPct val="150000"/>
              </a:lnSpc>
              <a:buFont typeface="Arial" panose="020B0604020202020204" pitchFamily="34" charset="0"/>
              <a:buChar char="•"/>
            </a:pPr>
            <a:r>
              <a:rPr lang="fi-FI" sz="1800" dirty="0"/>
              <a:t>Tämä sivu kannattaa usein täyttää vasta kartoituksen tekemisen jälkeen, vaikka sen looginen paikka onkin tässä alussa.</a:t>
            </a:r>
          </a:p>
          <a:p>
            <a:pPr marL="342900" indent="-342900" algn="l">
              <a:lnSpc>
                <a:spcPct val="150000"/>
              </a:lnSpc>
              <a:buFont typeface="Arial" panose="020B0604020202020204" pitchFamily="34" charset="0"/>
              <a:buChar char="•"/>
            </a:pPr>
            <a:r>
              <a:rPr lang="fi-FI" sz="1800" dirty="0"/>
              <a:t>Seuraavilla sivuilla olevissa taulukoissa on esimerkkejä. Osa niistä ei varmasti ole yrityksellesi oleellinen, joten voit poistaa näiltä osin. Kannattaa myös lisätä muita samaan teemaan liittyviä.</a:t>
            </a:r>
          </a:p>
        </p:txBody>
      </p:sp>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524000" y="235316"/>
            <a:ext cx="9144000" cy="948175"/>
          </a:xfrm>
        </p:spPr>
        <p:txBody>
          <a:bodyPr>
            <a:normAutofit/>
          </a:bodyPr>
          <a:lstStyle/>
          <a:p>
            <a:r>
              <a:rPr lang="fi-FI" sz="4800" dirty="0"/>
              <a:t>Kartoituksen tekeminen</a:t>
            </a:r>
          </a:p>
        </p:txBody>
      </p:sp>
    </p:spTree>
    <p:extLst>
      <p:ext uri="{BB962C8B-B14F-4D97-AF65-F5344CB8AC3E}">
        <p14:creationId xmlns:p14="http://schemas.microsoft.com/office/powerpoint/2010/main" val="568796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9BBA2EDB-3690-9BE8-4A52-D9EFC941C15F}"/>
              </a:ext>
            </a:extLst>
          </p:cNvPr>
          <p:cNvSpPr>
            <a:spLocks noGrp="1"/>
          </p:cNvSpPr>
          <p:nvPr>
            <p:ph type="subTitle" idx="1"/>
          </p:nvPr>
        </p:nvSpPr>
        <p:spPr>
          <a:xfrm>
            <a:off x="257908" y="1233564"/>
            <a:ext cx="11588260" cy="4390871"/>
          </a:xfrm>
        </p:spPr>
        <p:txBody>
          <a:bodyPr>
            <a:noAutofit/>
          </a:bodyPr>
          <a:lstStyle/>
          <a:p>
            <a:pPr marL="342900" indent="-342900" algn="l">
              <a:lnSpc>
                <a:spcPct val="150000"/>
              </a:lnSpc>
              <a:buFont typeface="Arial" panose="020B0604020202020204" pitchFamily="34" charset="0"/>
              <a:buChar char="•"/>
            </a:pPr>
            <a:r>
              <a:rPr lang="fi-FI" sz="1800" dirty="0"/>
              <a:t>Seuraavilla sivuilla on taulukoita, joihin varsinainen kartoitustyö tehdään vastuullisuuden kolmen eri osa-alueen jäsennyksen pohjalta.</a:t>
            </a:r>
          </a:p>
          <a:p>
            <a:pPr marL="342900" indent="-342900" algn="l">
              <a:lnSpc>
                <a:spcPct val="150000"/>
              </a:lnSpc>
              <a:buFont typeface="Arial" panose="020B0604020202020204" pitchFamily="34" charset="0"/>
              <a:buChar char="•"/>
            </a:pPr>
            <a:r>
              <a:rPr lang="fi-FI" sz="1800" dirty="0"/>
              <a:t>Jotta ei tarvitse aloittaa tyhjästä, taulukoissa on esimerkkejä. Osa niistä ei varmasti ole yrityksellesi oleellinen, joten voit poistaa näiltä osin. Kannattaa myös lisätä muita samaan teemaan liittyviä.</a:t>
            </a:r>
          </a:p>
          <a:p>
            <a:pPr marL="342900" indent="-342900" algn="l">
              <a:lnSpc>
                <a:spcPct val="150000"/>
              </a:lnSpc>
              <a:buFont typeface="Arial" panose="020B0604020202020204" pitchFamily="34" charset="0"/>
              <a:buChar char="•"/>
            </a:pPr>
            <a:r>
              <a:rPr lang="fi-FI" sz="1800" dirty="0"/>
              <a:t>Osa asioista saattaa liittyä useampaan osa-alueeseen, jolloin voi itse valita, kumpaan sen laittaa.</a:t>
            </a:r>
          </a:p>
          <a:p>
            <a:pPr marL="342900" indent="-342900" algn="l">
              <a:lnSpc>
                <a:spcPct val="150000"/>
              </a:lnSpc>
              <a:buFont typeface="Arial" panose="020B0604020202020204" pitchFamily="34" charset="0"/>
              <a:buChar char="•"/>
            </a:pPr>
            <a:r>
              <a:rPr lang="fi-FI" sz="1800" dirty="0"/>
              <a:t>Läpinäkyvyys on tärkeää, eli suuri osa on jo olemassa olevien asioiden auki kirjoittamista.</a:t>
            </a:r>
          </a:p>
          <a:p>
            <a:pPr marL="342900" indent="-342900" algn="l">
              <a:lnSpc>
                <a:spcPct val="150000"/>
              </a:lnSpc>
              <a:buFont typeface="Arial" panose="020B0604020202020204" pitchFamily="34" charset="0"/>
              <a:buChar char="•"/>
            </a:pPr>
            <a:r>
              <a:rPr lang="fi-FI" sz="1800" dirty="0"/>
              <a:t>Luultavasti yksinyrittäjät löytävät taulukosta paljon kohtia, jotka eivät ole heille oleellisia. Näissä voi asioita miettiä omasta näkökulmasta – miten voisit itse työssäsi paremmin?</a:t>
            </a:r>
          </a:p>
          <a:p>
            <a:pPr marL="342900" indent="-342900" algn="l">
              <a:lnSpc>
                <a:spcPct val="150000"/>
              </a:lnSpc>
              <a:buFont typeface="Arial" panose="020B0604020202020204" pitchFamily="34" charset="0"/>
              <a:buChar char="•"/>
            </a:pPr>
            <a:r>
              <a:rPr lang="fi-FI" sz="1800" dirty="0"/>
              <a:t>Muistathan, että vastuullisuus on matka – nyt kartoittaminen on tärkeämpää kuin se, että kaikki tulisi valmiiksi </a:t>
            </a:r>
            <a:r>
              <a:rPr lang="fi-FI" sz="1800" dirty="0">
                <a:sym typeface="Wingdings" panose="05000000000000000000" pitchFamily="2" charset="2"/>
              </a:rPr>
              <a:t></a:t>
            </a:r>
            <a:endParaRPr lang="fi-FI" sz="1800" dirty="0"/>
          </a:p>
        </p:txBody>
      </p:sp>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524000" y="231832"/>
            <a:ext cx="9144000" cy="948175"/>
          </a:xfrm>
        </p:spPr>
        <p:txBody>
          <a:bodyPr>
            <a:normAutofit/>
          </a:bodyPr>
          <a:lstStyle/>
          <a:p>
            <a:r>
              <a:rPr lang="fi-FI" sz="4800" dirty="0"/>
              <a:t>Ohjesivu – muista poistaa</a:t>
            </a:r>
          </a:p>
        </p:txBody>
      </p:sp>
    </p:spTree>
    <p:extLst>
      <p:ext uri="{BB962C8B-B14F-4D97-AF65-F5344CB8AC3E}">
        <p14:creationId xmlns:p14="http://schemas.microsoft.com/office/powerpoint/2010/main" val="246410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ulukko 6">
            <a:extLst>
              <a:ext uri="{FF2B5EF4-FFF2-40B4-BE49-F238E27FC236}">
                <a16:creationId xmlns:a16="http://schemas.microsoft.com/office/drawing/2014/main" id="{25605CB9-9B2D-EEDA-9954-A75F2E32A9ED}"/>
              </a:ext>
            </a:extLst>
          </p:cNvPr>
          <p:cNvGraphicFramePr>
            <a:graphicFrameLocks noGrp="1"/>
          </p:cNvGraphicFramePr>
          <p:nvPr>
            <p:extLst>
              <p:ext uri="{D42A27DB-BD31-4B8C-83A1-F6EECF244321}">
                <p14:modId xmlns:p14="http://schemas.microsoft.com/office/powerpoint/2010/main" val="1409004227"/>
              </p:ext>
            </p:extLst>
          </p:nvPr>
        </p:nvGraphicFramePr>
        <p:xfrm>
          <a:off x="284480" y="837884"/>
          <a:ext cx="11623040" cy="5590884"/>
        </p:xfrm>
        <a:graphic>
          <a:graphicData uri="http://schemas.openxmlformats.org/drawingml/2006/table">
            <a:tbl>
              <a:tblPr firstRow="1">
                <a:tableStyleId>{5C22544A-7EE6-4342-B048-85BDC9FD1C3A}</a:tableStyleId>
              </a:tblPr>
              <a:tblGrid>
                <a:gridCol w="1940560">
                  <a:extLst>
                    <a:ext uri="{9D8B030D-6E8A-4147-A177-3AD203B41FA5}">
                      <a16:colId xmlns:a16="http://schemas.microsoft.com/office/drawing/2014/main" val="212961377"/>
                    </a:ext>
                  </a:extLst>
                </a:gridCol>
                <a:gridCol w="3606800">
                  <a:extLst>
                    <a:ext uri="{9D8B030D-6E8A-4147-A177-3AD203B41FA5}">
                      <a16:colId xmlns:a16="http://schemas.microsoft.com/office/drawing/2014/main" val="1863562572"/>
                    </a:ext>
                  </a:extLst>
                </a:gridCol>
                <a:gridCol w="1795152">
                  <a:extLst>
                    <a:ext uri="{9D8B030D-6E8A-4147-A177-3AD203B41FA5}">
                      <a16:colId xmlns:a16="http://schemas.microsoft.com/office/drawing/2014/main" val="3429274616"/>
                    </a:ext>
                  </a:extLst>
                </a:gridCol>
                <a:gridCol w="3622899">
                  <a:extLst>
                    <a:ext uri="{9D8B030D-6E8A-4147-A177-3AD203B41FA5}">
                      <a16:colId xmlns:a16="http://schemas.microsoft.com/office/drawing/2014/main" val="2110864471"/>
                    </a:ext>
                  </a:extLst>
                </a:gridCol>
                <a:gridCol w="657629">
                  <a:extLst>
                    <a:ext uri="{9D8B030D-6E8A-4147-A177-3AD203B41FA5}">
                      <a16:colId xmlns:a16="http://schemas.microsoft.com/office/drawing/2014/main" val="204236743"/>
                    </a:ext>
                  </a:extLst>
                </a:gridCol>
              </a:tblGrid>
              <a:tr h="189332">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Aihe/aihealue</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4"/>
                    </a:solidFill>
                  </a:tcPr>
                </a:tc>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Nykytilanne</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4"/>
                    </a:solidFill>
                  </a:tcPr>
                </a:tc>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Arvio</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4"/>
                    </a:solidFill>
                  </a:tcPr>
                </a:tc>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Jatkosuunnitelmat ja tavoitteet</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4"/>
                    </a:solidFill>
                  </a:tcPr>
                </a:tc>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Aika-taulu</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4"/>
                    </a:solidFill>
                  </a:tcPr>
                </a:tc>
                <a:extLst>
                  <a:ext uri="{0D108BD9-81ED-4DB2-BD59-A6C34878D82A}">
                    <a16:rowId xmlns:a16="http://schemas.microsoft.com/office/drawing/2014/main" val="4212602607"/>
                  </a:ext>
                </a:extLst>
              </a:tr>
              <a:tr h="592619">
                <a:tc>
                  <a:txBody>
                    <a:bodyPr/>
                    <a:lstStyle/>
                    <a:p>
                      <a:pPr algn="l" fontAlgn="b">
                        <a:lnSpc>
                          <a:spcPct val="100000"/>
                        </a:lnSpc>
                      </a:pPr>
                      <a:r>
                        <a:rPr lang="fi-FI" sz="1200" b="0" i="0" u="none" strike="noStrike" dirty="0">
                          <a:solidFill>
                            <a:srgbClr val="000000"/>
                          </a:solidFill>
                          <a:effectLst/>
                          <a:latin typeface="Open Sans" pitchFamily="2" charset="0"/>
                          <a:ea typeface="Open Sans" pitchFamily="2" charset="0"/>
                          <a:cs typeface="Open Sans" pitchFamily="2" charset="0"/>
                        </a:rPr>
                        <a:t>Yrityksen organisaatiorakenne</a:t>
                      </a:r>
                    </a:p>
                  </a:txBody>
                  <a:tcPr marL="6350" marR="6350" marT="635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00000"/>
                        </a:lnSpc>
                      </a:pPr>
                      <a:r>
                        <a:rPr lang="fi-FI" sz="1200" b="0" i="0" u="none" strike="noStrike" dirty="0">
                          <a:solidFill>
                            <a:srgbClr val="000000"/>
                          </a:solidFill>
                          <a:effectLst/>
                          <a:latin typeface="Open Sans" pitchFamily="2" charset="0"/>
                          <a:ea typeface="Open Sans" pitchFamily="2" charset="0"/>
                          <a:cs typeface="Open Sans" pitchFamily="2" charset="0"/>
                        </a:rPr>
                        <a:t>Jos yksinyrittäjä, todetaan näin, jos työntekijöitä, mainitaan tässä lkm</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00000"/>
                        </a:lnSpc>
                      </a:pPr>
                      <a:r>
                        <a:rPr lang="fi-FI" sz="1200" b="0" i="0" u="none" strike="noStrike" dirty="0">
                          <a:solidFill>
                            <a:srgbClr val="000000"/>
                          </a:solidFill>
                          <a:effectLst/>
                          <a:latin typeface="Open Sans" pitchFamily="2" charset="0"/>
                          <a:ea typeface="Open Sans" pitchFamily="2" charset="0"/>
                          <a:cs typeface="Open Sans" pitchFamily="2" charset="0"/>
                        </a:rPr>
                        <a:t>OK</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00000"/>
                        </a:lnSpc>
                      </a:pPr>
                      <a:r>
                        <a:rPr lang="fi-FI" sz="1200" b="0" i="0" u="none" strike="noStrike" dirty="0">
                          <a:solidFill>
                            <a:srgbClr val="000000"/>
                          </a:solidFill>
                          <a:effectLst/>
                          <a:latin typeface="Open Sans" pitchFamily="2" charset="0"/>
                          <a:ea typeface="Open Sans" pitchFamily="2" charset="0"/>
                          <a:cs typeface="Open Sans" pitchFamily="2" charset="0"/>
                        </a:rPr>
                        <a:t>Tarvitaan, jos org. rakenteessa kehitettävää</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tai tavoitteita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00000"/>
                        </a:lnSpc>
                      </a:pPr>
                      <a:r>
                        <a:rPr lang="fi-FI" sz="1200" b="0" i="0" u="none" strike="noStrike" dirty="0">
                          <a:solidFill>
                            <a:srgbClr val="000000"/>
                          </a:solidFill>
                          <a:effectLst/>
                          <a:latin typeface="Open Sans" pitchFamily="2" charset="0"/>
                          <a:ea typeface="Open Sans" pitchFamily="2" charset="0"/>
                          <a:cs typeface="Open Sans" pitchFamily="2" charset="0"/>
                        </a:rPr>
                        <a:t>5v?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9177989"/>
                  </a:ext>
                </a:extLst>
              </a:tr>
              <a:tr h="413383">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Yhteistyökumppanit, sidosryhmät ja alihankkijat</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Avataan nämä läpinäkyvästi</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ei mitään erityistä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Esim. jos etsitään parempia kumppaneita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tai viestintää näille pitäisi kehittää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1v? 2v?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8450356"/>
                  </a:ext>
                </a:extLst>
              </a:tr>
              <a:tr h="615265">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Yrityksen päätöksenteko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ja johtaminen</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Ketkä päättävät yrityksessä?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Avataan läpinäkyvästi. </a:t>
                      </a:r>
                    </a:p>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Miten johtamista kehitetään?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loogista,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reilua, oikeasuhtaista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Sisäistä viestintää päätöksistä tulee kehittää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3v?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3488653"/>
                  </a:ext>
                </a:extLst>
              </a:tr>
              <a:tr h="458283">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Toimitusketjujen läpinäkyvyys</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Tunnetteko alihankkijoiden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ym. vastuullisuusasiat?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perusasiat kunnossa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Voisiko alihankkijoilta pyytää lyhyttä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yhteenvetoa vastuullisuudesta?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4v?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2264847"/>
                  </a:ext>
                </a:extLst>
              </a:tr>
              <a:tr h="684809">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Palkka- ja palkkiopolitiikka</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Miten palkka määräytyy? </a:t>
                      </a:r>
                    </a:p>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Miten varmistetaan, että samasta työstä saa saman palkan riippumatta esim. sukupuolesta? + TES</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lakisääteiset tehty. Erinomainen,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jos on tehty enemmän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Voisiko tätä kehittää yhdessä kasvusuunnitelman kanssa? Työvoimapula-aloilla palkankorotus, pienikin, voi ratkaista.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5v?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8735819"/>
                  </a:ext>
                </a:extLst>
              </a:tr>
              <a:tr h="443346">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Taloudellinen raportointi</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Lainmukainen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lainmukainen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Luultavasti ei tarvita toimia, harkittavaa: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sisäinen viestintä talousluvuista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5v?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3138832"/>
                  </a:ext>
                </a:extLst>
              </a:tr>
              <a:tr h="340977">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Verotuksen lähestymistapa</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Veroasiat hoidetaan lainmukaisesti ja asiallisesti</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lainmukainen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8838515"/>
                  </a:ext>
                </a:extLst>
              </a:tr>
              <a:tr h="517751">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Yrityksen taloudellinen tilanne ja vakavaraisuus</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Kerrotaan läpinäkyvästi yrityksen taloudellinen tilanne, miten menee? Missä on kilpailukykyä?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tuottavaa toimintaa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Miten varmistaa, että toiminta on taloudellisesti vakaalla pohjalla jatkossakin?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5719726"/>
                  </a:ext>
                </a:extLst>
              </a:tr>
              <a:tr h="575423">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Tuotteiden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ja palveluiden laatu</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Voiko asiakas luottaa tuotteiden tai palvelun laatuun? Miten tämä on varmistettu? Haasteita?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Kehityskohteita on lähes aina mahdollista löytää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2v?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6712222"/>
                  </a:ext>
                </a:extLst>
              </a:tr>
              <a:tr h="340977">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Sertifiointi</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err="1">
                          <a:solidFill>
                            <a:srgbClr val="000000"/>
                          </a:solidFill>
                          <a:effectLst/>
                          <a:latin typeface="Open Sans" pitchFamily="2" charset="0"/>
                          <a:ea typeface="Open Sans" pitchFamily="2" charset="0"/>
                          <a:cs typeface="Open Sans" pitchFamily="2" charset="0"/>
                        </a:rPr>
                        <a:t>Esim</a:t>
                      </a:r>
                      <a:r>
                        <a:rPr lang="fi-FI" sz="1200" b="0" i="0" u="none" strike="noStrike" dirty="0">
                          <a:solidFill>
                            <a:srgbClr val="000000"/>
                          </a:solidFill>
                          <a:effectLst/>
                          <a:latin typeface="Open Sans" pitchFamily="2" charset="0"/>
                          <a:ea typeface="Open Sans" pitchFamily="2" charset="0"/>
                          <a:cs typeface="Open Sans" pitchFamily="2" charset="0"/>
                        </a:rPr>
                        <a:t> ISO 9001</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8v?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6898179"/>
                  </a:ext>
                </a:extLst>
              </a:tr>
            </a:tbl>
          </a:graphicData>
        </a:graphic>
      </p:graphicFrame>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524000" y="111351"/>
            <a:ext cx="9144000" cy="714815"/>
          </a:xfrm>
        </p:spPr>
        <p:txBody>
          <a:bodyPr>
            <a:normAutofit/>
          </a:bodyPr>
          <a:lstStyle/>
          <a:p>
            <a:r>
              <a:rPr lang="fi-FI" dirty="0"/>
              <a:t>Taloudellinen vastuu</a:t>
            </a:r>
          </a:p>
        </p:txBody>
      </p:sp>
    </p:spTree>
    <p:extLst>
      <p:ext uri="{BB962C8B-B14F-4D97-AF65-F5344CB8AC3E}">
        <p14:creationId xmlns:p14="http://schemas.microsoft.com/office/powerpoint/2010/main" val="2118751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ulukko 6">
            <a:extLst>
              <a:ext uri="{FF2B5EF4-FFF2-40B4-BE49-F238E27FC236}">
                <a16:creationId xmlns:a16="http://schemas.microsoft.com/office/drawing/2014/main" id="{25605CB9-9B2D-EEDA-9954-A75F2E32A9ED}"/>
              </a:ext>
            </a:extLst>
          </p:cNvPr>
          <p:cNvGraphicFramePr>
            <a:graphicFrameLocks noGrp="1"/>
          </p:cNvGraphicFramePr>
          <p:nvPr>
            <p:extLst>
              <p:ext uri="{D42A27DB-BD31-4B8C-83A1-F6EECF244321}">
                <p14:modId xmlns:p14="http://schemas.microsoft.com/office/powerpoint/2010/main" val="4063368105"/>
              </p:ext>
            </p:extLst>
          </p:nvPr>
        </p:nvGraphicFramePr>
        <p:xfrm>
          <a:off x="284480" y="825936"/>
          <a:ext cx="11641631" cy="5526320"/>
        </p:xfrm>
        <a:graphic>
          <a:graphicData uri="http://schemas.openxmlformats.org/drawingml/2006/table">
            <a:tbl>
              <a:tblPr firstRow="1">
                <a:tableStyleId>{5C22544A-7EE6-4342-B048-85BDC9FD1C3A}</a:tableStyleId>
              </a:tblPr>
              <a:tblGrid>
                <a:gridCol w="2011680">
                  <a:extLst>
                    <a:ext uri="{9D8B030D-6E8A-4147-A177-3AD203B41FA5}">
                      <a16:colId xmlns:a16="http://schemas.microsoft.com/office/drawing/2014/main" val="212961377"/>
                    </a:ext>
                  </a:extLst>
                </a:gridCol>
                <a:gridCol w="3411913">
                  <a:extLst>
                    <a:ext uri="{9D8B030D-6E8A-4147-A177-3AD203B41FA5}">
                      <a16:colId xmlns:a16="http://schemas.microsoft.com/office/drawing/2014/main" val="1863562572"/>
                    </a:ext>
                  </a:extLst>
                </a:gridCol>
                <a:gridCol w="2147454">
                  <a:extLst>
                    <a:ext uri="{9D8B030D-6E8A-4147-A177-3AD203B41FA5}">
                      <a16:colId xmlns:a16="http://schemas.microsoft.com/office/drawing/2014/main" val="3429274616"/>
                    </a:ext>
                  </a:extLst>
                </a:gridCol>
                <a:gridCol w="3449782">
                  <a:extLst>
                    <a:ext uri="{9D8B030D-6E8A-4147-A177-3AD203B41FA5}">
                      <a16:colId xmlns:a16="http://schemas.microsoft.com/office/drawing/2014/main" val="2110864471"/>
                    </a:ext>
                  </a:extLst>
                </a:gridCol>
                <a:gridCol w="620802">
                  <a:extLst>
                    <a:ext uri="{9D8B030D-6E8A-4147-A177-3AD203B41FA5}">
                      <a16:colId xmlns:a16="http://schemas.microsoft.com/office/drawing/2014/main" val="204236743"/>
                    </a:ext>
                  </a:extLst>
                </a:gridCol>
              </a:tblGrid>
              <a:tr h="306933">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Aihe/aihealue</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Nykytilanne</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Arvio</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Jatkosuunnitelmat ja tavoitteet</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fontAlgn="b"/>
                      <a:r>
                        <a:rPr lang="fi-FI" sz="1200" b="1" i="0" u="none" strike="noStrike" dirty="0">
                          <a:solidFill>
                            <a:srgbClr val="000000"/>
                          </a:solidFill>
                          <a:effectLst/>
                          <a:latin typeface="Open Sans" pitchFamily="2" charset="0"/>
                          <a:ea typeface="Open Sans" pitchFamily="2" charset="0"/>
                          <a:cs typeface="Open Sans" pitchFamily="2" charset="0"/>
                        </a:rPr>
                        <a:t>Aikataulu</a:t>
                      </a:r>
                    </a:p>
                    <a:p>
                      <a:pPr algn="l" fontAlgn="b"/>
                      <a:endParaRPr lang="fi-FI" sz="1200" b="1"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776797560"/>
                  </a:ext>
                </a:extLst>
              </a:tr>
              <a:tr h="487045">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Työntekijöiden johtaminen</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Mitä tukea työntekijät saavat esihenkilöiltään?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Jos yksinyrittäjä, mistä hän saa tukea?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1v?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9177989"/>
                  </a:ext>
                </a:extLst>
              </a:tr>
              <a:tr h="446006">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Työhyvinvointi</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Työterveys, työsuhde-edut,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joustot työajassa ym.</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lakisääteinen, Hyvä/erinomainen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jos sen yli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Miten työhyvinvointia voisi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entisestään kehittää?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1v? 2v?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8450356"/>
                  </a:ext>
                </a:extLst>
              </a:tr>
              <a:tr h="513662">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Työssä oppiminen ja kehittyminen</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Lisäkoulutuksia itselle tai työntekijöille? Työnkuvat määritelty, kehityskeskusteluja?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Hyvä, jos näitä jo ajateltu.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OK, jos työnkuvat määritelty</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Voisiko alihankkijoilta pyytää lyhyttä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yhteenvetoa vastuullisuudesta?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2v?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3488653"/>
                  </a:ext>
                </a:extLst>
              </a:tr>
              <a:tr h="456656">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Työtapaturmat </a:t>
                      </a:r>
                      <a:r>
                        <a:rPr lang="fi-FI" sz="1200" b="0" i="0" u="none" strike="noStrike">
                          <a:solidFill>
                            <a:srgbClr val="000000"/>
                          </a:solidFill>
                          <a:effectLst/>
                          <a:latin typeface="Open Sans" pitchFamily="2" charset="0"/>
                          <a:ea typeface="Open Sans" pitchFamily="2" charset="0"/>
                          <a:cs typeface="Open Sans" pitchFamily="2" charset="0"/>
                        </a:rPr>
                        <a:t>ja sairauspoissaolot</a:t>
                      </a:r>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Sattuuko niitä? Seurataanko niitä?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Opitaanko niistä, syntyykö uusia käytäntöjä?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Jos ei seurata, kannattaa suunnitella sen aloittaminen. Nollatoleranssi tapaturmiin?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1v?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2264847"/>
                  </a:ext>
                </a:extLst>
              </a:tr>
              <a:tr h="541746">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Työsuojelu</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Kuka on yhteyshenkilö ongelmatilanteissa,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onko liiton yhteyshenkilöä?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Kehitettävä, jos työntekijöiden määrä kasvaa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5v?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8735819"/>
                  </a:ext>
                </a:extLst>
              </a:tr>
              <a:tr h="306933">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Henkilöstön sitoutuminen ja tyytyväisyys</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Kysy henkilöstöltä, ellei ole seurattu aiemmin. Tai kyselyjen tulos tähän.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Itselle sopivalla tavalla, pienessä yrityksessä vaikka kysymällä, näitä voi seurata. NPS?</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3138832"/>
                  </a:ext>
                </a:extLst>
              </a:tr>
              <a:tr h="306933">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Tasa-arvo, inkluusio, yhdenvertaisuus,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syrjinnän vastaisuus</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Suunnitelma näistä?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Onko henkilöstölle viestitty aiheesta?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Esimerkiksi lyhyt teksti aiheesta ja sen läpikäyminen henkilöstön kanssa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8838515"/>
                  </a:ext>
                </a:extLst>
              </a:tr>
              <a:tr h="478749">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Verotus</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Veroasiat hoidetaan lainmukaisesti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ja asiallisesti</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lainmukainen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5719726"/>
                  </a:ext>
                </a:extLst>
              </a:tr>
              <a:tr h="537933">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Ympäröivä yhteiskunta</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Hyväntekeväisyys? Lahjoitukset?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Auttaako työnne myös yhteiskuntaa?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jos voitollista toimintaa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Miten varmistaa, että toiminta on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taloudellisesti vakaalla pohjalla jatkossakin?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6712222"/>
                  </a:ext>
                </a:extLst>
              </a:tr>
              <a:tr h="473449">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Sidosryhmien ihmisoikeudet</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Selvitä, miten ihmisoikeudet ja inhimilliset työolot tapahtuvat alihankintayrityksissäsi</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6898179"/>
                  </a:ext>
                </a:extLst>
              </a:tr>
            </a:tbl>
          </a:graphicData>
        </a:graphic>
      </p:graphicFrame>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524000" y="102482"/>
            <a:ext cx="9144000" cy="664021"/>
          </a:xfrm>
        </p:spPr>
        <p:txBody>
          <a:bodyPr>
            <a:normAutofit/>
          </a:bodyPr>
          <a:lstStyle/>
          <a:p>
            <a:r>
              <a:rPr lang="fi-FI" sz="4000" dirty="0"/>
              <a:t>Sosiaalinen vastuu</a:t>
            </a:r>
          </a:p>
        </p:txBody>
      </p:sp>
    </p:spTree>
    <p:extLst>
      <p:ext uri="{BB962C8B-B14F-4D97-AF65-F5344CB8AC3E}">
        <p14:creationId xmlns:p14="http://schemas.microsoft.com/office/powerpoint/2010/main" val="59229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ulukko 6">
            <a:extLst>
              <a:ext uri="{FF2B5EF4-FFF2-40B4-BE49-F238E27FC236}">
                <a16:creationId xmlns:a16="http://schemas.microsoft.com/office/drawing/2014/main" id="{25605CB9-9B2D-EEDA-9954-A75F2E32A9ED}"/>
              </a:ext>
            </a:extLst>
          </p:cNvPr>
          <p:cNvGraphicFramePr>
            <a:graphicFrameLocks noGrp="1"/>
          </p:cNvGraphicFramePr>
          <p:nvPr>
            <p:extLst>
              <p:ext uri="{D42A27DB-BD31-4B8C-83A1-F6EECF244321}">
                <p14:modId xmlns:p14="http://schemas.microsoft.com/office/powerpoint/2010/main" val="3291294562"/>
              </p:ext>
            </p:extLst>
          </p:nvPr>
        </p:nvGraphicFramePr>
        <p:xfrm>
          <a:off x="284480" y="863743"/>
          <a:ext cx="11623040" cy="5441597"/>
        </p:xfrm>
        <a:graphic>
          <a:graphicData uri="http://schemas.openxmlformats.org/drawingml/2006/table">
            <a:tbl>
              <a:tblPr firstRow="1">
                <a:tableStyleId>{5C22544A-7EE6-4342-B048-85BDC9FD1C3A}</a:tableStyleId>
              </a:tblPr>
              <a:tblGrid>
                <a:gridCol w="1821411">
                  <a:extLst>
                    <a:ext uri="{9D8B030D-6E8A-4147-A177-3AD203B41FA5}">
                      <a16:colId xmlns:a16="http://schemas.microsoft.com/office/drawing/2014/main" val="212961377"/>
                    </a:ext>
                  </a:extLst>
                </a:gridCol>
                <a:gridCol w="3563389">
                  <a:extLst>
                    <a:ext uri="{9D8B030D-6E8A-4147-A177-3AD203B41FA5}">
                      <a16:colId xmlns:a16="http://schemas.microsoft.com/office/drawing/2014/main" val="1863562572"/>
                    </a:ext>
                  </a:extLst>
                </a:gridCol>
                <a:gridCol w="1957712">
                  <a:extLst>
                    <a:ext uri="{9D8B030D-6E8A-4147-A177-3AD203B41FA5}">
                      <a16:colId xmlns:a16="http://schemas.microsoft.com/office/drawing/2014/main" val="3429274616"/>
                    </a:ext>
                  </a:extLst>
                </a:gridCol>
                <a:gridCol w="3650608">
                  <a:extLst>
                    <a:ext uri="{9D8B030D-6E8A-4147-A177-3AD203B41FA5}">
                      <a16:colId xmlns:a16="http://schemas.microsoft.com/office/drawing/2014/main" val="2110864471"/>
                    </a:ext>
                  </a:extLst>
                </a:gridCol>
                <a:gridCol w="629920">
                  <a:extLst>
                    <a:ext uri="{9D8B030D-6E8A-4147-A177-3AD203B41FA5}">
                      <a16:colId xmlns:a16="http://schemas.microsoft.com/office/drawing/2014/main" val="204236743"/>
                    </a:ext>
                  </a:extLst>
                </a:gridCol>
              </a:tblGrid>
              <a:tr h="306933">
                <a:tc>
                  <a:txBody>
                    <a:bodyPr/>
                    <a:lstStyle/>
                    <a:p>
                      <a:pPr algn="l" fontAlgn="b"/>
                      <a:r>
                        <a:rPr lang="fi-FI" sz="1200" b="1" i="0" u="none" strike="noStrike" dirty="0">
                          <a:solidFill>
                            <a:schemeClr val="tx1"/>
                          </a:solidFill>
                          <a:effectLst/>
                          <a:latin typeface="Open Sans" pitchFamily="2" charset="0"/>
                          <a:ea typeface="Open Sans" pitchFamily="2" charset="0"/>
                          <a:cs typeface="Open Sans" pitchFamily="2" charset="0"/>
                        </a:rPr>
                        <a:t>Aihe/aihealue</a:t>
                      </a:r>
                    </a:p>
                    <a:p>
                      <a:pPr algn="l" fontAlgn="b"/>
                      <a:endParaRPr lang="fi-FI" sz="1200" b="1" i="0" u="none" strike="noStrike" dirty="0">
                        <a:solidFill>
                          <a:schemeClr val="bg1">
                            <a:lumMod val="95000"/>
                          </a:schemeClr>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5"/>
                    </a:solidFill>
                  </a:tcPr>
                </a:tc>
                <a:tc>
                  <a:txBody>
                    <a:bodyPr/>
                    <a:lstStyle/>
                    <a:p>
                      <a:pPr algn="l" fontAlgn="b"/>
                      <a:r>
                        <a:rPr lang="fi-FI" sz="1200" b="1" i="0" u="none" strike="noStrike" dirty="0">
                          <a:solidFill>
                            <a:schemeClr val="tx1"/>
                          </a:solidFill>
                          <a:effectLst/>
                          <a:latin typeface="Open Sans" pitchFamily="2" charset="0"/>
                          <a:ea typeface="Open Sans" pitchFamily="2" charset="0"/>
                          <a:cs typeface="Open Sans" pitchFamily="2" charset="0"/>
                        </a:rPr>
                        <a:t>Nykytilanne</a:t>
                      </a:r>
                    </a:p>
                    <a:p>
                      <a:pPr algn="l" fontAlgn="b"/>
                      <a:endParaRPr lang="fi-FI" sz="1200" b="1" i="0" u="none" strike="noStrike" dirty="0">
                        <a:solidFill>
                          <a:schemeClr val="bg1">
                            <a:lumMod val="95000"/>
                          </a:schemeClr>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5"/>
                    </a:solidFill>
                  </a:tcPr>
                </a:tc>
                <a:tc>
                  <a:txBody>
                    <a:bodyPr/>
                    <a:lstStyle/>
                    <a:p>
                      <a:pPr algn="l" fontAlgn="b"/>
                      <a:r>
                        <a:rPr lang="fi-FI" sz="1200" b="1" i="0" u="none" strike="noStrike" dirty="0">
                          <a:solidFill>
                            <a:schemeClr val="tx1"/>
                          </a:solidFill>
                          <a:effectLst/>
                          <a:latin typeface="Open Sans" pitchFamily="2" charset="0"/>
                          <a:ea typeface="Open Sans" pitchFamily="2" charset="0"/>
                          <a:cs typeface="Open Sans" pitchFamily="2" charset="0"/>
                        </a:rPr>
                        <a:t>Arvio</a:t>
                      </a:r>
                    </a:p>
                    <a:p>
                      <a:pPr algn="l" fontAlgn="b"/>
                      <a:endParaRPr lang="fi-FI" sz="1200" b="1" i="0" u="none" strike="noStrike" dirty="0">
                        <a:solidFill>
                          <a:schemeClr val="bg1">
                            <a:lumMod val="95000"/>
                          </a:schemeClr>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5"/>
                    </a:solidFill>
                  </a:tcPr>
                </a:tc>
                <a:tc>
                  <a:txBody>
                    <a:bodyPr/>
                    <a:lstStyle/>
                    <a:p>
                      <a:pPr algn="l" fontAlgn="b"/>
                      <a:r>
                        <a:rPr lang="fi-FI" sz="1200" b="1" i="0" u="none" strike="noStrike" dirty="0">
                          <a:solidFill>
                            <a:schemeClr val="tx1"/>
                          </a:solidFill>
                          <a:effectLst/>
                          <a:latin typeface="Open Sans" pitchFamily="2" charset="0"/>
                          <a:ea typeface="Open Sans" pitchFamily="2" charset="0"/>
                          <a:cs typeface="Open Sans" pitchFamily="2" charset="0"/>
                        </a:rPr>
                        <a:t>Jatkosuunnitelmat ja tavoitteet</a:t>
                      </a:r>
                    </a:p>
                    <a:p>
                      <a:pPr algn="l" fontAlgn="b"/>
                      <a:endParaRPr lang="fi-FI" sz="1200" b="1" i="0" u="none" strike="noStrike" dirty="0">
                        <a:solidFill>
                          <a:schemeClr val="bg1">
                            <a:lumMod val="95000"/>
                          </a:schemeClr>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5"/>
                    </a:solidFill>
                  </a:tcPr>
                </a:tc>
                <a:tc>
                  <a:txBody>
                    <a:bodyPr/>
                    <a:lstStyle/>
                    <a:p>
                      <a:pPr algn="l" fontAlgn="b"/>
                      <a:r>
                        <a:rPr lang="fi-FI" sz="1200" b="1" i="0" u="none" strike="noStrike" dirty="0">
                          <a:solidFill>
                            <a:schemeClr val="tx1"/>
                          </a:solidFill>
                          <a:effectLst/>
                          <a:latin typeface="Open Sans" pitchFamily="2" charset="0"/>
                          <a:ea typeface="Open Sans" pitchFamily="2" charset="0"/>
                          <a:cs typeface="Open Sans" pitchFamily="2" charset="0"/>
                        </a:rPr>
                        <a:t>Aika-</a:t>
                      </a:r>
                      <a:br>
                        <a:rPr lang="fi-FI" sz="1200" b="1" i="0" u="none" strike="noStrike" dirty="0">
                          <a:solidFill>
                            <a:schemeClr val="tx1"/>
                          </a:solidFill>
                          <a:effectLst/>
                          <a:latin typeface="Open Sans" pitchFamily="2" charset="0"/>
                          <a:ea typeface="Open Sans" pitchFamily="2" charset="0"/>
                          <a:cs typeface="Open Sans" pitchFamily="2" charset="0"/>
                        </a:rPr>
                      </a:br>
                      <a:r>
                        <a:rPr lang="fi-FI" sz="1200" b="1" i="0" u="none" strike="noStrike" dirty="0">
                          <a:solidFill>
                            <a:schemeClr val="tx1"/>
                          </a:solidFill>
                          <a:effectLst/>
                          <a:latin typeface="Open Sans" pitchFamily="2" charset="0"/>
                          <a:ea typeface="Open Sans" pitchFamily="2" charset="0"/>
                          <a:cs typeface="Open Sans" pitchFamily="2" charset="0"/>
                        </a:rPr>
                        <a:t>taulu</a:t>
                      </a:r>
                    </a:p>
                    <a:p>
                      <a:pPr algn="l" fontAlgn="b"/>
                      <a:endParaRPr lang="fi-FI" sz="1200" b="1" i="0" u="none" strike="noStrike" dirty="0">
                        <a:solidFill>
                          <a:schemeClr val="bg1">
                            <a:lumMod val="95000"/>
                          </a:schemeClr>
                        </a:solidFill>
                        <a:effectLst/>
                        <a:latin typeface="Open Sans" pitchFamily="2" charset="0"/>
                        <a:ea typeface="Open Sans" pitchFamily="2" charset="0"/>
                        <a:cs typeface="Open Sans" pitchFamily="2" charset="0"/>
                      </a:endParaRPr>
                    </a:p>
                  </a:txBody>
                  <a:tcPr marL="6350" marR="6350" marT="6350" marB="0" anchor="ctr">
                    <a:lnB w="12700" cmpd="sng">
                      <a:noFill/>
                    </a:lnB>
                    <a:solidFill>
                      <a:schemeClr val="accent5"/>
                    </a:solidFill>
                  </a:tcPr>
                </a:tc>
                <a:extLst>
                  <a:ext uri="{0D108BD9-81ED-4DB2-BD59-A6C34878D82A}">
                    <a16:rowId xmlns:a16="http://schemas.microsoft.com/office/drawing/2014/main" val="239111292"/>
                  </a:ext>
                </a:extLst>
              </a:tr>
              <a:tr h="666463">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Omat päästöt</a:t>
                      </a:r>
                    </a:p>
                  </a:txBody>
                  <a:tcPr marL="6350" marR="6350" marT="635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Tähän listataan ne toimet, jotka suoraan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tekevät CO2-päästöjä, esim. oma logistiikka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(jos on, monilla ei ole näitä)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Kehitettävää, jos asiaan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ei ole puututtu</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Näiden päästöjen laskenta olisi jatkon kannalta erittäin hyvä idea, vaikka siitä tuleekin vaivaa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1-3v?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9177989"/>
                  </a:ext>
                </a:extLst>
              </a:tr>
              <a:tr h="581600">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Lämpö ja sähkö</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Tässä kerrotaan, mistä yrityksen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tarvitsema sähkö ja lämpö on peräisin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ja miten se tuotetaan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Erinomainen, jos sähkö ja lämpö CO2-päästötöntä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Sähkön ja lämmön vaihtaminen päästöttömäksi pitäisi olla prioriteetti, koska se on päästölaskennassa pakollinen huomioitava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1v? 2v?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8450356"/>
                  </a:ext>
                </a:extLst>
              </a:tr>
              <a:tr h="411072">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Muut CO2-päästöjä aiheuttavat toimet</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Alussa kannattaa selvittää näitä vain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tärkeimmiltä osin ja mitä voi helposti selvittää – esim. alihankkijoiden päästöt, työmatkat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näitä jo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kartoitettu tähän.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Pitkän tähtäimen tavoite olisi laajentaa omaa päästölaskentaa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8v?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3488653"/>
                  </a:ext>
                </a:extLst>
              </a:tr>
              <a:tr h="543906">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Monimuotoisuuden </a:t>
                      </a:r>
                    </a:p>
                    <a:p>
                      <a:pPr algn="l" fontAlgn="b"/>
                      <a:r>
                        <a:rPr lang="fi-FI" sz="1200" b="0" i="0" u="none" strike="noStrike" dirty="0">
                          <a:solidFill>
                            <a:srgbClr val="000000"/>
                          </a:solidFill>
                          <a:effectLst/>
                          <a:latin typeface="Open Sans" pitchFamily="2" charset="0"/>
                          <a:ea typeface="Open Sans" pitchFamily="2" charset="0"/>
                          <a:cs typeface="Open Sans" pitchFamily="2" charset="0"/>
                        </a:rPr>
                        <a:t>suojelu</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Rasittaako oma toiminta ekosysteemiä?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Jos kyllä, tässä hyvä kertoa siitä.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tehty jo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jotain toimia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Jos ei seurata, kannattaa suunnitella sen aloittaminen.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1v?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2264847"/>
                  </a:ext>
                </a:extLst>
              </a:tr>
              <a:tr h="650356">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Veden käyttö</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Miten yrityksessä käytetään vettä?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Löytyykö esim. vesilaskusta vedenkäytön </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määrä, laita se tähän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OK, jos luku löytyy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Onko hyviä keinoja, miten veden käyttöä voisi vähentää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1v?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8735819"/>
                  </a:ext>
                </a:extLst>
              </a:tr>
              <a:tr h="445478">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Materiaalit ja hankinnat</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Minkälaisia materiaali- tai muita hankintoja yrityksessä on? Voisiko jotain ostamisen sijaan lainata/</a:t>
                      </a:r>
                      <a:r>
                        <a:rPr lang="fi-FI" sz="1200" b="0" i="0" u="none" strike="noStrike" dirty="0" err="1">
                          <a:solidFill>
                            <a:srgbClr val="000000"/>
                          </a:solidFill>
                          <a:effectLst/>
                          <a:latin typeface="Open Sans" pitchFamily="2" charset="0"/>
                          <a:ea typeface="Open Sans" pitchFamily="2" charset="0"/>
                          <a:cs typeface="Open Sans" pitchFamily="2" charset="0"/>
                        </a:rPr>
                        <a:t>leasata</a:t>
                      </a:r>
                      <a:r>
                        <a:rPr lang="fi-FI" sz="1200" b="0" i="0" u="none" strike="noStrike" dirty="0">
                          <a:solidFill>
                            <a:srgbClr val="000000"/>
                          </a:solidFill>
                          <a:effectLst/>
                          <a:latin typeface="Open Sans" pitchFamily="2" charset="0"/>
                          <a:ea typeface="Open Sans" pitchFamily="2" charset="0"/>
                          <a:cs typeface="Open Sans" pitchFamily="2" charset="0"/>
                        </a:rPr>
                        <a:t>? Kierrätetäänkö?</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Hyvä, jos vastuullisia valintoja jo tehty</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Löytyisikö hankinnoille vastuullisempia vaihtoehtoja? (esim. Eurooppa Kiinan sijaan, ympäristösertifioidut tuotteet)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3v?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3138832"/>
                  </a:ext>
                </a:extLst>
              </a:tr>
              <a:tr h="720436">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Jätehuolto</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Miten yritys käsittelee siellä syntyvän </a:t>
                      </a:r>
                    </a:p>
                    <a:p>
                      <a:pPr algn="l" fontAlgn="b"/>
                      <a:r>
                        <a:rPr lang="fi-FI" sz="1200" b="0" i="0" u="none" strike="noStrike" dirty="0">
                          <a:solidFill>
                            <a:srgbClr val="000000"/>
                          </a:solidFill>
                          <a:effectLst/>
                          <a:latin typeface="Open Sans" pitchFamily="2" charset="0"/>
                          <a:ea typeface="Open Sans" pitchFamily="2" charset="0"/>
                          <a:cs typeface="Open Sans" pitchFamily="2" charset="0"/>
                        </a:rPr>
                        <a:t>jätteen? Syntyykö kierrätyskelpoista tai</a:t>
                      </a:r>
                      <a:br>
                        <a:rPr lang="fi-FI" sz="1200" b="0" i="0" u="none" strike="noStrike" dirty="0">
                          <a:solidFill>
                            <a:srgbClr val="000000"/>
                          </a:solidFill>
                          <a:effectLst/>
                          <a:latin typeface="Open Sans" pitchFamily="2" charset="0"/>
                          <a:ea typeface="Open Sans" pitchFamily="2" charset="0"/>
                          <a:cs typeface="Open Sans" pitchFamily="2" charset="0"/>
                        </a:rPr>
                      </a:br>
                      <a:r>
                        <a:rPr lang="fi-FI" sz="1200" b="0" i="0" u="none" strike="noStrike" dirty="0">
                          <a:solidFill>
                            <a:srgbClr val="000000"/>
                          </a:solidFill>
                          <a:effectLst/>
                          <a:latin typeface="Open Sans" pitchFamily="2" charset="0"/>
                          <a:ea typeface="Open Sans" pitchFamily="2" charset="0"/>
                          <a:cs typeface="Open Sans" pitchFamily="2" charset="0"/>
                        </a:rPr>
                        <a:t> vaarallista jätettä?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Hyvä, jos jo kierrätetään</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Miten kierrättämistä voisi kehittää? Lajitteluastioita? Voiko jätemääriä laskea?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4v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8838515"/>
                  </a:ext>
                </a:extLst>
              </a:tr>
              <a:tr h="306933">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Sertifiointi</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Esim. ISO 14001</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8v?</a:t>
                      </a: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5719726"/>
                  </a:ext>
                </a:extLst>
              </a:tr>
              <a:tr h="306933">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Muut päästöt</a:t>
                      </a:r>
                    </a:p>
                  </a:txBody>
                  <a:tcPr marL="6350" marR="6350" marT="635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Kemikaalit? Meteli? Valosaaste?</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r>
                        <a:rPr lang="fi-FI" sz="1200" b="0" i="0" u="none" strike="noStrike" dirty="0">
                          <a:solidFill>
                            <a:srgbClr val="000000"/>
                          </a:solidFill>
                          <a:effectLst/>
                          <a:latin typeface="Open Sans" pitchFamily="2" charset="0"/>
                          <a:ea typeface="Open Sans" pitchFamily="2" charset="0"/>
                          <a:cs typeface="Open Sans" pitchFamily="2" charset="0"/>
                        </a:rPr>
                        <a:t>Voisiko näitä vähentää?</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fi-FI" sz="1200" b="0" i="0" u="none" strike="noStrike" dirty="0">
                        <a:solidFill>
                          <a:srgbClr val="000000"/>
                        </a:solidFill>
                        <a:effectLst/>
                        <a:latin typeface="Open Sans" pitchFamily="2" charset="0"/>
                        <a:ea typeface="Open Sans" pitchFamily="2" charset="0"/>
                        <a:cs typeface="Open Sans" pitchFamily="2" charset="0"/>
                      </a:endParaRPr>
                    </a:p>
                  </a:txBody>
                  <a:tcPr marL="6350" marR="6350" marT="635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26712222"/>
                  </a:ext>
                </a:extLst>
              </a:tr>
            </a:tbl>
          </a:graphicData>
        </a:graphic>
      </p:graphicFrame>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524000" y="128948"/>
            <a:ext cx="9144000" cy="621030"/>
          </a:xfrm>
        </p:spPr>
        <p:txBody>
          <a:bodyPr>
            <a:normAutofit fontScale="90000"/>
          </a:bodyPr>
          <a:lstStyle/>
          <a:p>
            <a:r>
              <a:rPr lang="fi-FI" sz="4000" dirty="0"/>
              <a:t>Ympäristövastuu</a:t>
            </a:r>
          </a:p>
        </p:txBody>
      </p:sp>
    </p:spTree>
    <p:extLst>
      <p:ext uri="{BB962C8B-B14F-4D97-AF65-F5344CB8AC3E}">
        <p14:creationId xmlns:p14="http://schemas.microsoft.com/office/powerpoint/2010/main" val="362342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9BBA2EDB-3690-9BE8-4A52-D9EFC941C15F}"/>
              </a:ext>
            </a:extLst>
          </p:cNvPr>
          <p:cNvSpPr>
            <a:spLocks noGrp="1"/>
          </p:cNvSpPr>
          <p:nvPr>
            <p:ph type="subTitle" idx="1"/>
          </p:nvPr>
        </p:nvSpPr>
        <p:spPr>
          <a:xfrm>
            <a:off x="1787237" y="2115809"/>
            <a:ext cx="8963891" cy="3298658"/>
          </a:xfrm>
        </p:spPr>
        <p:txBody>
          <a:bodyPr>
            <a:normAutofit/>
          </a:bodyPr>
          <a:lstStyle/>
          <a:p>
            <a:pPr marL="342900" indent="-342900" algn="l">
              <a:buFont typeface="Arial" panose="020B0604020202020204" pitchFamily="34" charset="0"/>
              <a:buChar char="•"/>
            </a:pPr>
            <a:r>
              <a:rPr lang="fi-FI" sz="1800" b="1" dirty="0"/>
              <a:t>Välittömät toimet:</a:t>
            </a:r>
          </a:p>
          <a:p>
            <a:pPr marL="342900" indent="-342900" algn="l">
              <a:buFont typeface="Arial" panose="020B0604020202020204" pitchFamily="34" charset="0"/>
              <a:buChar char="•"/>
            </a:pPr>
            <a:r>
              <a:rPr lang="fi-FI" sz="1800" b="1" dirty="0"/>
              <a:t>Tänä vuonna toteutettavat:</a:t>
            </a:r>
          </a:p>
          <a:p>
            <a:pPr marL="342900" indent="-342900" algn="l">
              <a:buFont typeface="Arial" panose="020B0604020202020204" pitchFamily="34" charset="0"/>
              <a:buChar char="•"/>
            </a:pPr>
            <a:r>
              <a:rPr lang="fi-FI" sz="1800" b="1" dirty="0"/>
              <a:t>Seuraavan 2 vuoden aikana toteutettavat:</a:t>
            </a:r>
          </a:p>
          <a:p>
            <a:pPr marL="342900" indent="-342900" algn="l">
              <a:buFont typeface="Arial" panose="020B0604020202020204" pitchFamily="34" charset="0"/>
              <a:buChar char="•"/>
            </a:pPr>
            <a:r>
              <a:rPr lang="fi-FI" sz="1800" b="1" dirty="0"/>
              <a:t>Myöhemmin toteutettavat:</a:t>
            </a:r>
          </a:p>
          <a:p>
            <a:pPr marL="342900" indent="-342900" algn="l">
              <a:buFont typeface="Arial" panose="020B0604020202020204" pitchFamily="34" charset="0"/>
              <a:buChar char="•"/>
            </a:pPr>
            <a:endParaRPr lang="fi-FI" sz="1800" b="1" dirty="0"/>
          </a:p>
          <a:p>
            <a:pPr algn="l"/>
            <a:r>
              <a:rPr lang="fi-FI" sz="1800" dirty="0"/>
              <a:t>Seuraavan kerran vastuullisuuskartoitus tehdään xx.xx.20xx.</a:t>
            </a:r>
          </a:p>
          <a:p>
            <a:pPr algn="l"/>
            <a:endParaRPr lang="fi-FI" sz="1800" dirty="0"/>
          </a:p>
          <a:p>
            <a:pPr algn="l"/>
            <a:r>
              <a:rPr lang="fi-FI" sz="1800" dirty="0"/>
              <a:t>MUISTA NIMETÄ VASTUUHENKILÖ(T) ja kirjata ne esimerkiksi tälle dialle.</a:t>
            </a:r>
          </a:p>
        </p:txBody>
      </p:sp>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697183" y="717399"/>
            <a:ext cx="9144000" cy="948175"/>
          </a:xfrm>
        </p:spPr>
        <p:txBody>
          <a:bodyPr>
            <a:normAutofit/>
          </a:bodyPr>
          <a:lstStyle/>
          <a:p>
            <a:pPr algn="l"/>
            <a:r>
              <a:rPr lang="fi-FI" sz="4800" dirty="0"/>
              <a:t>Yhteenveto jatkotoimista</a:t>
            </a:r>
          </a:p>
        </p:txBody>
      </p:sp>
    </p:spTree>
    <p:extLst>
      <p:ext uri="{BB962C8B-B14F-4D97-AF65-F5344CB8AC3E}">
        <p14:creationId xmlns:p14="http://schemas.microsoft.com/office/powerpoint/2010/main" val="328950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9BBA2EDB-3690-9BE8-4A52-D9EFC941C15F}"/>
              </a:ext>
            </a:extLst>
          </p:cNvPr>
          <p:cNvSpPr>
            <a:spLocks noGrp="1"/>
          </p:cNvSpPr>
          <p:nvPr>
            <p:ph type="subTitle" idx="1"/>
          </p:nvPr>
        </p:nvSpPr>
        <p:spPr>
          <a:xfrm>
            <a:off x="252046" y="1351126"/>
            <a:ext cx="11687907" cy="4949672"/>
          </a:xfrm>
        </p:spPr>
        <p:txBody>
          <a:bodyPr>
            <a:noAutofit/>
          </a:bodyPr>
          <a:lstStyle/>
          <a:p>
            <a:pPr marL="342900" indent="-342900" algn="l">
              <a:lnSpc>
                <a:spcPct val="150000"/>
              </a:lnSpc>
              <a:buFont typeface="Arial" panose="020B0604020202020204" pitchFamily="34" charset="0"/>
              <a:buChar char="•"/>
            </a:pPr>
            <a:r>
              <a:rPr lang="fi-FI" sz="1800" dirty="0"/>
              <a:t>Kun kartoitus on tehty, sen pohjalta voi kirjoittaa tähän ulkoiseen viestintään yhteenvedon ja esim. nettisivulla tuoda asia julki osiossa ”Vastuullisuus”. Tämän on hyvä olla positiivinen ja läpinäkyvä: kerrotaan ylätavoite (dia 2) sekä ylätasolla, mitkä asiat ovat hyvin ja läpinäkyvyyden nimissä, että missä on kehitettävää. Rehellisyys lisää vastuullisuusmielikuvaa.</a:t>
            </a:r>
          </a:p>
          <a:p>
            <a:pPr marL="342900" indent="-342900" algn="l">
              <a:lnSpc>
                <a:spcPct val="150000"/>
              </a:lnSpc>
              <a:buFont typeface="Arial" panose="020B0604020202020204" pitchFamily="34" charset="0"/>
              <a:buChar char="•"/>
            </a:pPr>
            <a:r>
              <a:rPr lang="fi-FI" sz="1800" dirty="0"/>
              <a:t>Yksittäisistä toimista, jo tehdyistä sekä uusista, kannattaa viestiä yksi kerrallaan sidosryhmille (B2B yleensä blogi ja LinkedIn, B2C yleensä kaikki sopivat somekanavat). Tekstien ei tarvitse olla pitkiä, kerrotaan asiat iloisina uutisina. Kannattaa rytmittää nämä siten, että jokainen yksittäinen asia kerrotaan erikseen, esim. asia per kuukausi. Jokaisessa tekstissä kannattaa tuoda esiin myös yrityksen määrittelemä ylätavoite (dia 2)</a:t>
            </a:r>
          </a:p>
          <a:p>
            <a:pPr marL="342900" indent="-342900" algn="l">
              <a:lnSpc>
                <a:spcPct val="150000"/>
              </a:lnSpc>
              <a:buFont typeface="Arial" panose="020B0604020202020204" pitchFamily="34" charset="0"/>
              <a:buChar char="•"/>
            </a:pPr>
            <a:r>
              <a:rPr lang="fi-FI" sz="1800" dirty="0"/>
              <a:t>Kaikkia haasteita ja ongelmia ei ole pakko avata sellaisenaan. Niitä kehitetään.</a:t>
            </a:r>
          </a:p>
          <a:p>
            <a:pPr marL="342900" indent="-342900" algn="l">
              <a:lnSpc>
                <a:spcPct val="150000"/>
              </a:lnSpc>
              <a:buFont typeface="Arial" panose="020B0604020202020204" pitchFamily="34" charset="0"/>
              <a:buChar char="•"/>
            </a:pPr>
            <a:r>
              <a:rPr lang="fi-FI" sz="1800" dirty="0"/>
              <a:t>Huomioi sisäinen viestintä! Innosta työntekijät kartoituksesta ja sitouta yhteisiin tavoitteisiin.</a:t>
            </a:r>
          </a:p>
        </p:txBody>
      </p:sp>
      <p:sp>
        <p:nvSpPr>
          <p:cNvPr id="2" name="Otsikko 1">
            <a:extLst>
              <a:ext uri="{FF2B5EF4-FFF2-40B4-BE49-F238E27FC236}">
                <a16:creationId xmlns:a16="http://schemas.microsoft.com/office/drawing/2014/main" id="{EF1051EA-0AEE-73F3-1DDB-533C72F83361}"/>
              </a:ext>
            </a:extLst>
          </p:cNvPr>
          <p:cNvSpPr>
            <a:spLocks noGrp="1"/>
          </p:cNvSpPr>
          <p:nvPr>
            <p:ph type="ctrTitle"/>
          </p:nvPr>
        </p:nvSpPr>
        <p:spPr>
          <a:xfrm>
            <a:off x="1415562" y="345831"/>
            <a:ext cx="9144000" cy="796131"/>
          </a:xfrm>
        </p:spPr>
        <p:txBody>
          <a:bodyPr>
            <a:normAutofit/>
          </a:bodyPr>
          <a:lstStyle/>
          <a:p>
            <a:r>
              <a:rPr lang="fi-FI" sz="4800" dirty="0"/>
              <a:t>Viestintäsuunnitelma</a:t>
            </a:r>
          </a:p>
        </p:txBody>
      </p:sp>
    </p:spTree>
    <p:extLst>
      <p:ext uri="{BB962C8B-B14F-4D97-AF65-F5344CB8AC3E}">
        <p14:creationId xmlns:p14="http://schemas.microsoft.com/office/powerpoint/2010/main" val="609925533"/>
      </p:ext>
    </p:extLst>
  </p:cSld>
  <p:clrMapOvr>
    <a:masterClrMapping/>
  </p:clrMapOvr>
</p:sld>
</file>

<file path=ppt/theme/theme1.xml><?xml version="1.0" encoding="utf-8"?>
<a:theme xmlns:a="http://schemas.openxmlformats.org/drawingml/2006/main" name="Office-teema">
  <a:themeElements>
    <a:clrScheme name="Vastuullinen liiketoiminta">
      <a:dk1>
        <a:srgbClr val="000000"/>
      </a:dk1>
      <a:lt1>
        <a:srgbClr val="FFFFFF"/>
      </a:lt1>
      <a:dk2>
        <a:srgbClr val="226F64"/>
      </a:dk2>
      <a:lt2>
        <a:srgbClr val="EEF6F5"/>
      </a:lt2>
      <a:accent1>
        <a:srgbClr val="F3B598"/>
      </a:accent1>
      <a:accent2>
        <a:srgbClr val="FED6AC"/>
      </a:accent2>
      <a:accent3>
        <a:srgbClr val="FBEBDB"/>
      </a:accent3>
      <a:accent4>
        <a:srgbClr val="A5C8C4"/>
      </a:accent4>
      <a:accent5>
        <a:srgbClr val="35B7A3"/>
      </a:accent5>
      <a:accent6>
        <a:srgbClr val="D4F1ED"/>
      </a:accent6>
      <a:hlink>
        <a:srgbClr val="36BBA7"/>
      </a:hlink>
      <a:folHlink>
        <a:srgbClr val="F3B59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bed8e27-c78c-42da-b159-25d334b16f31">
      <Terms xmlns="http://schemas.microsoft.com/office/infopath/2007/PartnerControls"/>
    </lcf76f155ced4ddcb4097134ff3c332f>
    <TaxCatchAll xmlns="dc225067-8c32-46e3-93bf-ac425f4320e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1F36934A1939FB40B1F3EBB1C3B139CE" ma:contentTypeVersion="13" ma:contentTypeDescription="Luo uusi asiakirja." ma:contentTypeScope="" ma:versionID="b81832dafdcab5362effd43d1cd52be2">
  <xsd:schema xmlns:xsd="http://www.w3.org/2001/XMLSchema" xmlns:xs="http://www.w3.org/2001/XMLSchema" xmlns:p="http://schemas.microsoft.com/office/2006/metadata/properties" xmlns:ns2="5bed8e27-c78c-42da-b159-25d334b16f31" xmlns:ns3="dc225067-8c32-46e3-93bf-ac425f4320ef" targetNamespace="http://schemas.microsoft.com/office/2006/metadata/properties" ma:root="true" ma:fieldsID="a7f540a1c2bda983f1d58efc2dce1770" ns2:_="" ns3:_="">
    <xsd:import namespace="5bed8e27-c78c-42da-b159-25d334b16f31"/>
    <xsd:import namespace="dc225067-8c32-46e3-93bf-ac425f4320e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ed8e27-c78c-42da-b159-25d334b16f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Kuvien tunnisteet" ma:readOnly="false" ma:fieldId="{5cf76f15-5ced-4ddc-b409-7134ff3c332f}" ma:taxonomyMulti="true" ma:sspId="790927d6-06da-481e-b64c-4bf498233f31"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c225067-8c32-46e3-93bf-ac425f4320e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f5ca87e-fe0d-4931-a5dc-d7ff253fdbb3}" ma:internalName="TaxCatchAll" ma:showField="CatchAllData" ma:web="dc225067-8c32-46e3-93bf-ac425f4320e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F97D97-74A6-48C0-830A-E020C4539F59}">
  <ds:schemaRefs>
    <ds:schemaRef ds:uri="http://purl.org/dc/elements/1.1/"/>
    <ds:schemaRef ds:uri="dc225067-8c32-46e3-93bf-ac425f4320ef"/>
    <ds:schemaRef ds:uri="http://purl.org/dc/term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5bed8e27-c78c-42da-b159-25d334b16f31"/>
    <ds:schemaRef ds:uri="http://purl.org/dc/dcmitype/"/>
  </ds:schemaRefs>
</ds:datastoreItem>
</file>

<file path=customXml/itemProps2.xml><?xml version="1.0" encoding="utf-8"?>
<ds:datastoreItem xmlns:ds="http://schemas.openxmlformats.org/officeDocument/2006/customXml" ds:itemID="{4E83C246-2915-43F5-9079-A3F3DFDF9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ed8e27-c78c-42da-b159-25d334b16f31"/>
    <ds:schemaRef ds:uri="dc225067-8c32-46e3-93bf-ac425f4320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DEC9F4-0475-4B85-B80D-9114AA2374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493</TotalTime>
  <Words>1556</Words>
  <Application>Microsoft Office PowerPoint</Application>
  <PresentationFormat>Laajakuva</PresentationFormat>
  <Paragraphs>191</Paragraphs>
  <Slides>11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11</vt:i4>
      </vt:variant>
    </vt:vector>
  </HeadingPairs>
  <TitlesOfParts>
    <vt:vector size="15" baseType="lpstr">
      <vt:lpstr>Arial</vt:lpstr>
      <vt:lpstr>Calibri</vt:lpstr>
      <vt:lpstr>Open Sans</vt:lpstr>
      <vt:lpstr>Office-teema</vt:lpstr>
      <vt:lpstr>Vastuullisuuskartoitus</vt:lpstr>
      <vt:lpstr>Yleistä</vt:lpstr>
      <vt:lpstr>Kartoituksen tekeminen</vt:lpstr>
      <vt:lpstr>Ohjesivu – muista poistaa</vt:lpstr>
      <vt:lpstr>Taloudellinen vastuu</vt:lpstr>
      <vt:lpstr>Sosiaalinen vastuu</vt:lpstr>
      <vt:lpstr>Ympäristövastuu</vt:lpstr>
      <vt:lpstr>Yhteenveto jatkotoimista</vt:lpstr>
      <vt:lpstr>Viestintäsuunnitelma</vt:lpstr>
      <vt:lpstr>Onnea matkaan!</vt:lpstr>
      <vt:lpstr>Älä jätä tätä sivua lopulliseen versioosi!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Vastuullisuuskartoitus</dc:title>
  <dc:creator>Hanna Veltheim</dc:creator>
  <cp:lastModifiedBy>Terja Patama</cp:lastModifiedBy>
  <cp:revision>3</cp:revision>
  <dcterms:created xsi:type="dcterms:W3CDTF">2023-03-19T06:44:21Z</dcterms:created>
  <dcterms:modified xsi:type="dcterms:W3CDTF">2023-06-06T08:07:36Z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0x0101001F36934A1939FB40B1F3EBB1C3B139CE</vt:lpwstr>
  </property>
  <property fmtid="{D5CDD505-2E9C-101B-9397-08002B2CF9AE}" pid="3" name="MediaServiceImageTags">
    <vt:lpwstr/>
  </property>
</Properties>
</file>